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66" r:id="rId3"/>
    <p:sldId id="272" r:id="rId4"/>
    <p:sldId id="273" r:id="rId5"/>
    <p:sldId id="274" r:id="rId6"/>
    <p:sldId id="275" r:id="rId7"/>
    <p:sldId id="276" r:id="rId8"/>
    <p:sldId id="277" r:id="rId9"/>
    <p:sldId id="278" r:id="rId10"/>
    <p:sldId id="279" r:id="rId11"/>
    <p:sldId id="280" r:id="rId12"/>
    <p:sldId id="281" r:id="rId13"/>
    <p:sldId id="285" r:id="rId14"/>
    <p:sldId id="284"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146"/>
    <p:restoredTop sz="75908"/>
  </p:normalViewPr>
  <p:slideViewPr>
    <p:cSldViewPr snapToGrid="0">
      <p:cViewPr varScale="1">
        <p:scale>
          <a:sx n="120" d="100"/>
          <a:sy n="120" d="100"/>
        </p:scale>
        <p:origin x="4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2.png>
</file>

<file path=ppt/media/image3.png>
</file>

<file path=ppt/media/image4.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0D9D5-95BB-FF45-BACF-4DC6996BEF65}" type="datetimeFigureOut">
              <a:rPr lang="en-US" smtClean="0"/>
              <a:t>8/25/24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96E5B0-80BA-B144-AE9A-D87F6DA713CC}" type="slidenum">
              <a:rPr lang="en-US" smtClean="0"/>
              <a:t>‹#›</a:t>
            </a:fld>
            <a:endParaRPr lang="en-US"/>
          </a:p>
        </p:txBody>
      </p:sp>
    </p:spTree>
    <p:extLst>
      <p:ext uri="{BB962C8B-B14F-4D97-AF65-F5344CB8AC3E}">
        <p14:creationId xmlns:p14="http://schemas.microsoft.com/office/powerpoint/2010/main" val="11030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High Maintenance Costs:</a:t>
            </a:r>
          </a:p>
          <a:p>
            <a:r>
              <a:rPr lang="en-US" dirty="0"/>
              <a:t>Automated tests require constant updating as the application evolves. Even minor UI changes can break tests, leading to high maintenance costs. Businesses often struggle to justify the return on investment (ROI) when maintenance becomes more time-consuming than the initial test creation.</a:t>
            </a:r>
          </a:p>
          <a:p>
            <a:r>
              <a:rPr lang="en-US" b="1" dirty="0"/>
              <a:t>2. Scalability Issues:</a:t>
            </a:r>
          </a:p>
          <a:p>
            <a:r>
              <a:rPr lang="en-US" dirty="0"/>
              <a:t>As applications grow more complex, managing large-scale test suites becomes difficult. The time and resources required to run and maintain a comprehensive test suite can become overwhelming, particularly as new features are introduced rapidly in agile development environments.</a:t>
            </a:r>
          </a:p>
          <a:p>
            <a:r>
              <a:rPr lang="en-US" b="1" dirty="0"/>
              <a:t>3. Skill Gaps:</a:t>
            </a:r>
          </a:p>
          <a:p>
            <a:r>
              <a:rPr lang="en-US" dirty="0"/>
              <a:t>Effective automated testing requires specialized skills that are often in short supply. Training existing teams or hiring test automation engineers is costly and time-consuming. Moreover, the tools themselves (e.g., Selenium, Appium) have steep learning curves, which can slow down adoption and reduce overall efficiency.</a:t>
            </a:r>
          </a:p>
          <a:p>
            <a:r>
              <a:rPr lang="en-US" b="1" dirty="0"/>
              <a:t>4. Flaky Tests:</a:t>
            </a:r>
          </a:p>
          <a:p>
            <a:r>
              <a:rPr lang="en-US" dirty="0"/>
              <a:t>Flaky tests are a persistent issue, where tests pass or fail inconsistently due to timing issues, network delays, or environmental differences. This erodes trust in the test results, leading to manual re-runs and delays in releases. Unreliable tests are a major bottleneck in continuous integration and delivery (CI/CD) pipelines.</a:t>
            </a:r>
          </a:p>
          <a:p>
            <a:r>
              <a:rPr lang="en-US" b="1" dirty="0"/>
              <a:t>5. Limited Complex Coverage:</a:t>
            </a:r>
          </a:p>
          <a:p>
            <a:r>
              <a:rPr lang="en-US" dirty="0"/>
              <a:t>Web interfaces often involve complex user interactions like drag-and-drop, multi-step forms, and dynamic content loading. Automating these interactions reliably is challenging, leading to gaps in test coverage and potential defects slipping through to production.</a:t>
            </a:r>
          </a:p>
          <a:p>
            <a:r>
              <a:rPr lang="en-US" b="1" dirty="0"/>
              <a:t>7. Dynamic Element Challenges:</a:t>
            </a:r>
          </a:p>
          <a:p>
            <a:r>
              <a:rPr lang="en-US" dirty="0"/>
              <a:t>Modern web applications heavily rely on dynamic content and asynchronous operations (e.g., AJAX calls). Writing stable automation scripts that handle these behaviors accurately can be complex, leading to increased development and debugging time.</a:t>
            </a:r>
          </a:p>
          <a:p>
            <a:r>
              <a:rPr lang="en-US" b="1" dirty="0"/>
              <a:t>8. Cross Platform Limitations:</a:t>
            </a:r>
          </a:p>
          <a:p>
            <a:r>
              <a:rPr lang="en-US" dirty="0"/>
              <a:t>Although tools like Selenium and Appium support multiple platforms (web, mobile, etc.), creating truly reusable test scripts across platforms remains difficult. Cross-platform test development still requires significant customization and adjustments, which increases costs.</a:t>
            </a:r>
          </a:p>
          <a:p>
            <a:r>
              <a:rPr lang="en-US" b="1" dirty="0"/>
              <a:t>9. Weak Reporting:</a:t>
            </a:r>
          </a:p>
          <a:p>
            <a:r>
              <a:rPr lang="en-US" dirty="0"/>
              <a:t>Businesses need clear and actionable insights from their automated tests, but the standard reporting tools often fail to provide sufficient context. Issues like vague error messages, lack of visual reports, and difficulty in tracing the root cause of failures make it challenging to quickly address issues and improve test coverage.</a:t>
            </a:r>
          </a:p>
          <a:p>
            <a:r>
              <a:rPr lang="en-US" b="1" dirty="0"/>
              <a:t>10. Misalignment with Business Goals:</a:t>
            </a:r>
          </a:p>
          <a:p>
            <a:r>
              <a:rPr lang="en-US" dirty="0"/>
              <a:t>Test automation is often driven by technical considerations rather than business objectives. As a result, automation efforts may focus on low-impact areas, leading to a misalignment between what’s being tested and what’s critical for the business. Prioritizing tests that provide the most business value remains a challenge.</a:t>
            </a:r>
          </a:p>
          <a:p>
            <a:r>
              <a:rPr lang="en-US" b="1" dirty="0"/>
              <a:t>11. Inflexibility to Change:</a:t>
            </a:r>
          </a:p>
          <a:p>
            <a:r>
              <a:rPr lang="en-US" dirty="0"/>
              <a:t>In fast-paced development environments, automated tests often lag behind feature updates. The inflexibility of current testing frameworks to adapt quickly to new requirements or changing business needs means that automation can become a bottleneck rather than a value driver.</a:t>
            </a:r>
          </a:p>
          <a:p>
            <a:r>
              <a:rPr lang="en-US" dirty="0"/>
              <a:t>These pain points highlight the gap between current testing tools and the needs of businesses that require agile, reliable, and cost-effective test automation solutions. Solving these challenges typically requires a mix of better tooling, more sophisticated AI-driven automation, and strategic test management practices.</a:t>
            </a:r>
          </a:p>
          <a:p>
            <a:endParaRPr lang="en-US" dirty="0"/>
          </a:p>
        </p:txBody>
      </p:sp>
      <p:sp>
        <p:nvSpPr>
          <p:cNvPr id="4" name="Slide Number Placeholder 3"/>
          <p:cNvSpPr>
            <a:spLocks noGrp="1"/>
          </p:cNvSpPr>
          <p:nvPr>
            <p:ph type="sldNum" sz="quarter" idx="5"/>
          </p:nvPr>
        </p:nvSpPr>
        <p:spPr/>
        <p:txBody>
          <a:bodyPr/>
          <a:lstStyle/>
          <a:p>
            <a:fld id="{5596E5B0-80BA-B144-AE9A-D87F6DA713CC}" type="slidenum">
              <a:rPr lang="en-US" smtClean="0"/>
              <a:t>3</a:t>
            </a:fld>
            <a:endParaRPr lang="en-US"/>
          </a:p>
        </p:txBody>
      </p:sp>
    </p:spTree>
    <p:extLst>
      <p:ext uri="{BB962C8B-B14F-4D97-AF65-F5344CB8AC3E}">
        <p14:creationId xmlns:p14="http://schemas.microsoft.com/office/powerpoint/2010/main" val="3070100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96E5B0-80BA-B144-AE9A-D87F6DA713CC}" type="slidenum">
              <a:rPr lang="en-US" smtClean="0"/>
              <a:t>6</a:t>
            </a:fld>
            <a:endParaRPr lang="en-US"/>
          </a:p>
        </p:txBody>
      </p:sp>
    </p:spTree>
    <p:extLst>
      <p:ext uri="{BB962C8B-B14F-4D97-AF65-F5344CB8AC3E}">
        <p14:creationId xmlns:p14="http://schemas.microsoft.com/office/powerpoint/2010/main" val="3442166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Humans</a:t>
            </a:r>
          </a:p>
          <a:p>
            <a:r>
              <a:rPr lang="en-US" b="1" dirty="0"/>
              <a:t>Provide Inputs</a:t>
            </a:r>
            <a:r>
              <a:rPr lang="en-US" dirty="0"/>
              <a:t>: Share project requirements, guidelines, or previous lessons learned.</a:t>
            </a:r>
          </a:p>
          <a:p>
            <a:r>
              <a:rPr lang="en-US" b="1" dirty="0"/>
              <a:t>Minimal Updates</a:t>
            </a:r>
            <a:r>
              <a:rPr lang="en-US" dirty="0"/>
              <a:t>: Occasionally provide meeting notes or emails.</a:t>
            </a:r>
          </a:p>
          <a:p>
            <a:r>
              <a:rPr lang="en-US" b="1" dirty="0"/>
              <a:t>Quick Oversight</a:t>
            </a:r>
            <a:r>
              <a:rPr lang="en-US" dirty="0"/>
              <a:t>: Monitor progress and sign-off as needed.</a:t>
            </a:r>
          </a:p>
          <a:p>
            <a:endParaRPr lang="en-US" dirty="0"/>
          </a:p>
          <a:p>
            <a:r>
              <a:rPr lang="en-US" dirty="0"/>
              <a:t>AI</a:t>
            </a:r>
          </a:p>
          <a:p>
            <a:r>
              <a:rPr lang="en-US" b="1" dirty="0"/>
              <a:t>Smart Analysis</a:t>
            </a:r>
            <a:r>
              <a:rPr lang="en-US" dirty="0"/>
              <a:t>: Detects ambiguities, inconsistencies, and contradictions in requirements.</a:t>
            </a:r>
          </a:p>
          <a:p>
            <a:r>
              <a:rPr lang="en-US" b="1" dirty="0"/>
              <a:t>Proactive Clarification</a:t>
            </a:r>
            <a:r>
              <a:rPr lang="en-US" dirty="0"/>
              <a:t>: Automatically suggests clarifying questions.</a:t>
            </a:r>
          </a:p>
          <a:p>
            <a:r>
              <a:rPr lang="en-US" b="1" dirty="0"/>
              <a:t>Efficient Organization</a:t>
            </a:r>
            <a:r>
              <a:rPr lang="en-US" dirty="0"/>
              <a:t>: Categorizes and stores requirements for easy retrieval.</a:t>
            </a:r>
          </a:p>
          <a:p>
            <a:r>
              <a:rPr lang="en-US" b="1" dirty="0"/>
              <a:t>Continuous Refinement</a:t>
            </a:r>
            <a:r>
              <a:rPr lang="en-US" dirty="0"/>
              <a:t>: Enhances requirements based on later stage analytics.</a:t>
            </a:r>
          </a:p>
        </p:txBody>
      </p:sp>
      <p:sp>
        <p:nvSpPr>
          <p:cNvPr id="4" name="Slide Number Placeholder 3"/>
          <p:cNvSpPr>
            <a:spLocks noGrp="1"/>
          </p:cNvSpPr>
          <p:nvPr>
            <p:ph type="sldNum" sz="quarter" idx="5"/>
          </p:nvPr>
        </p:nvSpPr>
        <p:spPr/>
        <p:txBody>
          <a:bodyPr/>
          <a:lstStyle/>
          <a:p>
            <a:fld id="{5596E5B0-80BA-B144-AE9A-D87F6DA713CC}" type="slidenum">
              <a:rPr lang="en-US" smtClean="0"/>
              <a:t>7</a:t>
            </a:fld>
            <a:endParaRPr lang="en-US"/>
          </a:p>
        </p:txBody>
      </p:sp>
    </p:spTree>
    <p:extLst>
      <p:ext uri="{BB962C8B-B14F-4D97-AF65-F5344CB8AC3E}">
        <p14:creationId xmlns:p14="http://schemas.microsoft.com/office/powerpoint/2010/main" val="196951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Humans</a:t>
            </a:r>
          </a:p>
          <a:p>
            <a:r>
              <a:rPr lang="en-US" b="1" dirty="0"/>
              <a:t>Provide Setup Details</a:t>
            </a:r>
            <a:r>
              <a:rPr lang="en-US" dirty="0"/>
              <a:t>: Share basic project info like URL and preferences.</a:t>
            </a:r>
          </a:p>
          <a:p>
            <a:r>
              <a:rPr lang="en-US" b="1" dirty="0"/>
              <a:t>Guide the Process</a:t>
            </a:r>
            <a:r>
              <a:rPr lang="en-US" dirty="0"/>
              <a:t>: Offer occasional guidance as the AI builds the model.</a:t>
            </a:r>
          </a:p>
          <a:p>
            <a:endParaRPr lang="en-US" dirty="0"/>
          </a:p>
          <a:p>
            <a:r>
              <a:rPr lang="en-US" dirty="0"/>
              <a:t>AI</a:t>
            </a:r>
          </a:p>
          <a:p>
            <a:r>
              <a:rPr lang="en-US" b="1" dirty="0"/>
              <a:t>Detailed Element Analysis</a:t>
            </a:r>
            <a:r>
              <a:rPr lang="en-US" dirty="0"/>
              <a:t>: Identifies and defines key web elements, including names, descriptions, identifiers, and more.</a:t>
            </a:r>
          </a:p>
          <a:p>
            <a:r>
              <a:rPr lang="en-US" b="1" dirty="0"/>
              <a:t>Automatic </a:t>
            </a:r>
            <a:r>
              <a:rPr lang="en-US" b="1" dirty="0" err="1"/>
              <a:t>Xpaths</a:t>
            </a:r>
            <a:r>
              <a:rPr lang="en-US" dirty="0"/>
              <a:t>: automatically scores and chooses ideal </a:t>
            </a:r>
            <a:r>
              <a:rPr lang="en-US" dirty="0" err="1"/>
              <a:t>xpaths</a:t>
            </a:r>
            <a:r>
              <a:rPr lang="en-US" dirty="0"/>
              <a:t> and from a set of potential options</a:t>
            </a:r>
          </a:p>
          <a:p>
            <a:r>
              <a:rPr lang="en-US" b="1" dirty="0"/>
              <a:t>Component Optimization</a:t>
            </a:r>
            <a:r>
              <a:rPr lang="en-US" dirty="0"/>
              <a:t>: Detects candidates for panels, reusable components, and other efficiencies.</a:t>
            </a:r>
          </a:p>
          <a:p>
            <a:r>
              <a:rPr lang="en-US" b="1" dirty="0"/>
              <a:t>Domain-Enriched Modeling</a:t>
            </a:r>
            <a:r>
              <a:rPr lang="en-US" dirty="0"/>
              <a:t>: Uses RAG to enhance field descriptions with industry-specific information, improving accuracy and relevance.</a:t>
            </a:r>
          </a:p>
          <a:p>
            <a:endParaRPr lang="en-US" dirty="0"/>
          </a:p>
        </p:txBody>
      </p:sp>
      <p:sp>
        <p:nvSpPr>
          <p:cNvPr id="4" name="Slide Number Placeholder 3"/>
          <p:cNvSpPr>
            <a:spLocks noGrp="1"/>
          </p:cNvSpPr>
          <p:nvPr>
            <p:ph type="sldNum" sz="quarter" idx="5"/>
          </p:nvPr>
        </p:nvSpPr>
        <p:spPr/>
        <p:txBody>
          <a:bodyPr/>
          <a:lstStyle/>
          <a:p>
            <a:fld id="{5596E5B0-80BA-B144-AE9A-D87F6DA713CC}" type="slidenum">
              <a:rPr lang="en-US" smtClean="0"/>
              <a:t>8</a:t>
            </a:fld>
            <a:endParaRPr lang="en-US"/>
          </a:p>
        </p:txBody>
      </p:sp>
    </p:spTree>
    <p:extLst>
      <p:ext uri="{BB962C8B-B14F-4D97-AF65-F5344CB8AC3E}">
        <p14:creationId xmlns:p14="http://schemas.microsoft.com/office/powerpoint/2010/main" val="1989064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Human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Trigger Code Generation</a:t>
            </a:r>
            <a:r>
              <a:rPr lang="en-US" dirty="0"/>
              <a:t>: Simply initiate the process when ready.</a:t>
            </a:r>
          </a:p>
          <a:p>
            <a:endParaRPr lang="en-US" dirty="0"/>
          </a:p>
          <a:p>
            <a:r>
              <a:rPr lang="en-US" dirty="0"/>
              <a:t>AI</a:t>
            </a:r>
          </a:p>
          <a:p>
            <a:r>
              <a:rPr lang="en-US" b="1" dirty="0"/>
              <a:t>Seamless Code Creation</a:t>
            </a:r>
            <a:r>
              <a:rPr lang="en-US" dirty="0"/>
              <a:t>: Automatically generates clean, maintainable code in the target language.</a:t>
            </a:r>
          </a:p>
          <a:p>
            <a:r>
              <a:rPr lang="en-US" b="1" dirty="0"/>
              <a:t>Intelligent Structuring</a:t>
            </a:r>
            <a:r>
              <a:rPr lang="en-US" dirty="0"/>
              <a:t>: Organizes the code for clarity and scalability, making it easy for future updates and maintenance.</a:t>
            </a:r>
          </a:p>
          <a:p>
            <a:r>
              <a:rPr lang="en-US" b="1" dirty="0"/>
              <a:t>Domain-Specific Adaptations</a:t>
            </a:r>
            <a:r>
              <a:rPr lang="en-US" dirty="0"/>
              <a:t>: Tailors code to reflect domain-specific needs, optimizing interactions based on industry best practices.</a:t>
            </a:r>
          </a:p>
          <a:p>
            <a:r>
              <a:rPr lang="en-US" b="1" dirty="0"/>
              <a:t>Auto-Documentation</a:t>
            </a:r>
            <a:r>
              <a:rPr lang="en-US" dirty="0"/>
              <a:t>: Embeds clear documentation and comments to enhance code readability and explain the logic behind key elements.</a:t>
            </a:r>
          </a:p>
          <a:p>
            <a:endParaRPr lang="en-US" dirty="0"/>
          </a:p>
        </p:txBody>
      </p:sp>
      <p:sp>
        <p:nvSpPr>
          <p:cNvPr id="4" name="Slide Number Placeholder 3"/>
          <p:cNvSpPr>
            <a:spLocks noGrp="1"/>
          </p:cNvSpPr>
          <p:nvPr>
            <p:ph type="sldNum" sz="quarter" idx="5"/>
          </p:nvPr>
        </p:nvSpPr>
        <p:spPr/>
        <p:txBody>
          <a:bodyPr/>
          <a:lstStyle/>
          <a:p>
            <a:fld id="{5596E5B0-80BA-B144-AE9A-D87F6DA713CC}" type="slidenum">
              <a:rPr lang="en-US" smtClean="0"/>
              <a:t>9</a:t>
            </a:fld>
            <a:endParaRPr lang="en-US"/>
          </a:p>
        </p:txBody>
      </p:sp>
    </p:spTree>
    <p:extLst>
      <p:ext uri="{BB962C8B-B14F-4D97-AF65-F5344CB8AC3E}">
        <p14:creationId xmlns:p14="http://schemas.microsoft.com/office/powerpoint/2010/main" val="32284988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Human</a:t>
            </a:r>
          </a:p>
          <a:p>
            <a:r>
              <a:rPr lang="en-US" b="1" dirty="0"/>
              <a:t>Guide the Process</a:t>
            </a:r>
            <a:r>
              <a:rPr lang="en-US" dirty="0"/>
              <a:t>: Offer guidance as the AI develops test candidates.</a:t>
            </a:r>
          </a:p>
          <a:p>
            <a:r>
              <a:rPr lang="en-US" b="1" dirty="0"/>
              <a:t>Sign-Off</a:t>
            </a:r>
            <a:r>
              <a:rPr lang="en-US" dirty="0"/>
              <a:t>: Review and approve generated test scenarios.</a:t>
            </a:r>
          </a:p>
          <a:p>
            <a:endParaRPr lang="en-US" dirty="0"/>
          </a:p>
          <a:p>
            <a:r>
              <a:rPr lang="en-US" dirty="0"/>
              <a:t>AI</a:t>
            </a:r>
          </a:p>
          <a:p>
            <a:r>
              <a:rPr lang="en-US" b="1" dirty="0"/>
              <a:t>Objective Identification</a:t>
            </a:r>
            <a:r>
              <a:rPr lang="en-US" dirty="0"/>
              <a:t>: Determines test objectives based on requirements and user inputs.</a:t>
            </a:r>
          </a:p>
          <a:p>
            <a:r>
              <a:rPr lang="en-US" b="1" dirty="0"/>
              <a:t>Scenario Generation and Prioritization</a:t>
            </a:r>
            <a:r>
              <a:rPr lang="en-US" dirty="0"/>
              <a:t>: Identifies and prioritizes key test scenarios to cover critical functionality.</a:t>
            </a:r>
          </a:p>
          <a:p>
            <a:r>
              <a:rPr lang="en-US" b="1" dirty="0"/>
              <a:t>Traceability Management</a:t>
            </a:r>
            <a:r>
              <a:rPr lang="en-US" dirty="0"/>
              <a:t>: Ensures each test is linked back to specific requirements for complete coverage.</a:t>
            </a:r>
          </a:p>
          <a:p>
            <a:r>
              <a:rPr lang="en-US" b="1" dirty="0"/>
              <a:t>Data Strategy</a:t>
            </a:r>
            <a:r>
              <a:rPr lang="en-US" dirty="0"/>
              <a:t>: Identifies necessary test data, including special data types and edge cases.</a:t>
            </a:r>
          </a:p>
          <a:p>
            <a:r>
              <a:rPr lang="en-US" b="1" dirty="0"/>
              <a:t>Pre/Post-Condition Definition</a:t>
            </a:r>
            <a:r>
              <a:rPr lang="en-US" dirty="0"/>
              <a:t>: Establishes preconditions and cleanup steps for each test.</a:t>
            </a:r>
          </a:p>
          <a:p>
            <a:endParaRPr lang="en-US" dirty="0"/>
          </a:p>
        </p:txBody>
      </p:sp>
      <p:sp>
        <p:nvSpPr>
          <p:cNvPr id="4" name="Slide Number Placeholder 3"/>
          <p:cNvSpPr>
            <a:spLocks noGrp="1"/>
          </p:cNvSpPr>
          <p:nvPr>
            <p:ph type="sldNum" sz="quarter" idx="5"/>
          </p:nvPr>
        </p:nvSpPr>
        <p:spPr/>
        <p:txBody>
          <a:bodyPr/>
          <a:lstStyle/>
          <a:p>
            <a:fld id="{5596E5B0-80BA-B144-AE9A-D87F6DA713CC}" type="slidenum">
              <a:rPr lang="en-US" smtClean="0"/>
              <a:t>10</a:t>
            </a:fld>
            <a:endParaRPr lang="en-US"/>
          </a:p>
        </p:txBody>
      </p:sp>
    </p:spTree>
    <p:extLst>
      <p:ext uri="{BB962C8B-B14F-4D97-AF65-F5344CB8AC3E}">
        <p14:creationId xmlns:p14="http://schemas.microsoft.com/office/powerpoint/2010/main" val="4042907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Human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Verify and Validate</a:t>
            </a:r>
            <a:r>
              <a:rPr lang="en-US" dirty="0"/>
              <a:t>: Review the generated test code for adherence to specifications and ensure correct functionality.</a:t>
            </a:r>
          </a:p>
          <a:p>
            <a:endParaRPr lang="en-US" dirty="0"/>
          </a:p>
          <a:p>
            <a:r>
              <a:rPr lang="en-US" dirty="0"/>
              <a:t>AI</a:t>
            </a:r>
          </a:p>
          <a:p>
            <a:r>
              <a:rPr lang="en-US" b="1" dirty="0"/>
              <a:t>Automated Test Implementation</a:t>
            </a:r>
            <a:r>
              <a:rPr lang="en-US" dirty="0"/>
              <a:t>: Translates test scenarios into executable code using the generated model.</a:t>
            </a:r>
          </a:p>
          <a:p>
            <a:r>
              <a:rPr lang="en-US" b="1" dirty="0"/>
              <a:t>Optimization for Efficiency</a:t>
            </a:r>
            <a:r>
              <a:rPr lang="en-US" dirty="0"/>
              <a:t>: Refines test scripts to reduce redundancy, improve performance, and ensure scalability.</a:t>
            </a:r>
          </a:p>
          <a:p>
            <a:r>
              <a:rPr lang="en-US" b="1" dirty="0"/>
              <a:t>Consistency Enforcement</a:t>
            </a:r>
            <a:r>
              <a:rPr lang="en-US" dirty="0"/>
              <a:t>: Ensures that all test cases follow consistent patterns, coding standards, and best practices.</a:t>
            </a:r>
          </a:p>
          <a:p>
            <a:r>
              <a:rPr lang="en-US" b="1" dirty="0"/>
              <a:t>Dynamic Adjustments</a:t>
            </a:r>
            <a:r>
              <a:rPr lang="en-US" dirty="0"/>
              <a:t>: Adapts tests based on changes in the application model or environment, maintaining alignment with evolving requirements.</a:t>
            </a:r>
          </a:p>
          <a:p>
            <a:endParaRPr lang="en-US" dirty="0"/>
          </a:p>
        </p:txBody>
      </p:sp>
      <p:sp>
        <p:nvSpPr>
          <p:cNvPr id="4" name="Slide Number Placeholder 3"/>
          <p:cNvSpPr>
            <a:spLocks noGrp="1"/>
          </p:cNvSpPr>
          <p:nvPr>
            <p:ph type="sldNum" sz="quarter" idx="5"/>
          </p:nvPr>
        </p:nvSpPr>
        <p:spPr/>
        <p:txBody>
          <a:bodyPr/>
          <a:lstStyle/>
          <a:p>
            <a:fld id="{5596E5B0-80BA-B144-AE9A-D87F6DA713CC}" type="slidenum">
              <a:rPr lang="en-US" smtClean="0"/>
              <a:t>11</a:t>
            </a:fld>
            <a:endParaRPr lang="en-US"/>
          </a:p>
        </p:txBody>
      </p:sp>
    </p:spTree>
    <p:extLst>
      <p:ext uri="{BB962C8B-B14F-4D97-AF65-F5344CB8AC3E}">
        <p14:creationId xmlns:p14="http://schemas.microsoft.com/office/powerpoint/2010/main" val="2661033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Human</a:t>
            </a:r>
          </a:p>
          <a:p>
            <a:r>
              <a:rPr lang="en-US" b="1" dirty="0"/>
              <a:t>Review Insights</a:t>
            </a:r>
            <a:r>
              <a:rPr lang="en-US" dirty="0"/>
              <a:t>: Evaluate curated reports and key findings.</a:t>
            </a:r>
          </a:p>
          <a:p>
            <a:r>
              <a:rPr lang="en-US" b="1" dirty="0"/>
              <a:t>Act on Recommendations</a:t>
            </a:r>
            <a:r>
              <a:rPr lang="en-US" dirty="0"/>
              <a:t>: Implement suggested improvements and follow up on AI-driven insights.</a:t>
            </a:r>
          </a:p>
          <a:p>
            <a:endParaRPr lang="en-US" dirty="0"/>
          </a:p>
          <a:p>
            <a:r>
              <a:rPr lang="en-US" dirty="0"/>
              <a:t>AI</a:t>
            </a:r>
          </a:p>
          <a:p>
            <a:r>
              <a:rPr lang="en-US" b="1" dirty="0"/>
              <a:t>Automated Summarization</a:t>
            </a:r>
            <a:r>
              <a:rPr lang="en-US" dirty="0"/>
              <a:t>: Generates concise summaries of lengthy reports, highlighting key findings.</a:t>
            </a:r>
          </a:p>
          <a:p>
            <a:r>
              <a:rPr lang="en-US" b="1" dirty="0"/>
              <a:t>Insightful Highlights</a:t>
            </a:r>
            <a:r>
              <a:rPr lang="en-US" dirty="0"/>
              <a:t>: Provides a prioritized list of critical highlights with detailed explanatory comments.</a:t>
            </a:r>
          </a:p>
          <a:p>
            <a:r>
              <a:rPr lang="en-US" b="1" dirty="0"/>
              <a:t>Anomaly and Pattern Detection</a:t>
            </a:r>
            <a:r>
              <a:rPr lang="en-US" dirty="0"/>
              <a:t>: Identifies unusual trends, compares with historical data, and flags recurring issues.</a:t>
            </a:r>
          </a:p>
          <a:p>
            <a:r>
              <a:rPr lang="en-US" b="1" dirty="0"/>
              <a:t>Root Cause Analysis</a:t>
            </a:r>
            <a:r>
              <a:rPr lang="en-US" dirty="0"/>
              <a:t>: Analyzes failures to determine underlying causes and suggests targeted solutions.</a:t>
            </a:r>
          </a:p>
          <a:p>
            <a:r>
              <a:rPr lang="en-US" b="1" dirty="0"/>
              <a:t>Predictive Analysis</a:t>
            </a:r>
            <a:r>
              <a:rPr lang="en-US" dirty="0"/>
              <a:t>: Forecasts potential failures and assesses release readiness based on current and historical data.</a:t>
            </a:r>
          </a:p>
          <a:p>
            <a:r>
              <a:rPr lang="en-US" b="1" dirty="0"/>
              <a:t>Continuous Feedback Loop</a:t>
            </a:r>
            <a:r>
              <a:rPr lang="en-US" dirty="0"/>
              <a:t>: Feeds insights back into the test process, offering recommendations for improvement and further optimization.</a:t>
            </a:r>
          </a:p>
          <a:p>
            <a:endParaRPr lang="en-US" dirty="0"/>
          </a:p>
        </p:txBody>
      </p:sp>
      <p:sp>
        <p:nvSpPr>
          <p:cNvPr id="4" name="Slide Number Placeholder 3"/>
          <p:cNvSpPr>
            <a:spLocks noGrp="1"/>
          </p:cNvSpPr>
          <p:nvPr>
            <p:ph type="sldNum" sz="quarter" idx="5"/>
          </p:nvPr>
        </p:nvSpPr>
        <p:spPr/>
        <p:txBody>
          <a:bodyPr/>
          <a:lstStyle/>
          <a:p>
            <a:fld id="{5596E5B0-80BA-B144-AE9A-D87F6DA713CC}" type="slidenum">
              <a:rPr lang="en-US" smtClean="0"/>
              <a:t>12</a:t>
            </a:fld>
            <a:endParaRPr lang="en-US"/>
          </a:p>
        </p:txBody>
      </p:sp>
    </p:spTree>
    <p:extLst>
      <p:ext uri="{BB962C8B-B14F-4D97-AF65-F5344CB8AC3E}">
        <p14:creationId xmlns:p14="http://schemas.microsoft.com/office/powerpoint/2010/main" val="882242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7423F-E1B2-DF55-618A-D14E39117C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071807-7BE6-C32C-D48F-62063DD024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388896-66E9-43CE-E344-F78E2A262F95}"/>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5" name="Footer Placeholder 4">
            <a:extLst>
              <a:ext uri="{FF2B5EF4-FFF2-40B4-BE49-F238E27FC236}">
                <a16:creationId xmlns:a16="http://schemas.microsoft.com/office/drawing/2014/main" id="{09437E1F-9390-56B6-0D58-ACC98F3499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B90C56-B360-3325-02ED-AEEA4CCF7E1D}"/>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2385205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BA5D5-EDB6-F9A1-D92E-E0CE7AC1BC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78505DC-7E72-8CD6-31F2-E01B48CB9B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6618DE-2AA7-7BE8-8481-FB0B3CE0495D}"/>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5" name="Footer Placeholder 4">
            <a:extLst>
              <a:ext uri="{FF2B5EF4-FFF2-40B4-BE49-F238E27FC236}">
                <a16:creationId xmlns:a16="http://schemas.microsoft.com/office/drawing/2014/main" id="{7155D806-F40A-9AD1-925C-666013D55E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2C820-6243-B0F0-6182-E36E2E8B5527}"/>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1797523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AB6129-18E3-E609-CE7B-F5B603FD04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6B3B233-85F8-82C6-A4FE-CE486371C3B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54FEA3-E9EC-3863-17CC-094D1C52FF27}"/>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5" name="Footer Placeholder 4">
            <a:extLst>
              <a:ext uri="{FF2B5EF4-FFF2-40B4-BE49-F238E27FC236}">
                <a16:creationId xmlns:a16="http://schemas.microsoft.com/office/drawing/2014/main" id="{4525AFF5-A0E8-CC66-2EBB-AC4DD4434E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B7B11C-194A-EDAE-0EE1-FDD05FA877F4}"/>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2544304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912F2-2140-7803-0EB9-879F7BAE09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959A1A-02A2-140E-F372-61DE3F5171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6172E8-0777-B69C-5C0C-9C2BB0EE39F7}"/>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5" name="Footer Placeholder 4">
            <a:extLst>
              <a:ext uri="{FF2B5EF4-FFF2-40B4-BE49-F238E27FC236}">
                <a16:creationId xmlns:a16="http://schemas.microsoft.com/office/drawing/2014/main" id="{481DC4E3-D9F8-BC25-276F-3F38F1617E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169E45-E0B7-3961-F2B0-B151BDADF662}"/>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926002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B2AA5-34A2-B19A-F474-035DFFC6B1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1CE79C8-B5FA-D081-80E5-CFDDD57AF94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4EA003-7CE1-F9F4-AF7F-9614D03F8DCA}"/>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5" name="Footer Placeholder 4">
            <a:extLst>
              <a:ext uri="{FF2B5EF4-FFF2-40B4-BE49-F238E27FC236}">
                <a16:creationId xmlns:a16="http://schemas.microsoft.com/office/drawing/2014/main" id="{59AF7202-F7FB-6468-BFAC-4F7309B886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5A9B1D-7611-A789-D6C2-70DC34B17525}"/>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847681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5278A-2BDC-DAD5-A1FC-E7009ADEE2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6F6CC7-1FC2-870F-508D-FA5525C6C4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901142-BB38-40E2-AFA6-2956DA8858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F06E046-D105-C034-A7AA-941968D4DB0F}"/>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6" name="Footer Placeholder 5">
            <a:extLst>
              <a:ext uri="{FF2B5EF4-FFF2-40B4-BE49-F238E27FC236}">
                <a16:creationId xmlns:a16="http://schemas.microsoft.com/office/drawing/2014/main" id="{A69276FF-484C-41BB-799F-ED4EAB2682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200E88-F7A5-B04B-6C7A-0194196D867A}"/>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2887304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42930-5C1B-69A9-2468-C4588A4F82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CB77F4D-D2A7-017D-8A16-9A9EDB3E2F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447BA8-8E4D-411F-49A7-AF9C59EBF8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4B576C-737A-329B-A028-9AC05572B7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A64BF4-E250-EED1-8193-003B09BFE1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378A10-7164-4D33-DFC2-8B8C10ADDEA3}"/>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8" name="Footer Placeholder 7">
            <a:extLst>
              <a:ext uri="{FF2B5EF4-FFF2-40B4-BE49-F238E27FC236}">
                <a16:creationId xmlns:a16="http://schemas.microsoft.com/office/drawing/2014/main" id="{384B0B21-3EE0-EA44-4E0F-3D82E375BE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D481DCE-7625-2FA3-045D-0FBB55EDF39C}"/>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35776999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78234-B149-4006-861E-F303B26E08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9F3A80-F865-B1DF-23E6-B4A9BC3F34B9}"/>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4" name="Footer Placeholder 3">
            <a:extLst>
              <a:ext uri="{FF2B5EF4-FFF2-40B4-BE49-F238E27FC236}">
                <a16:creationId xmlns:a16="http://schemas.microsoft.com/office/drawing/2014/main" id="{7116AA1C-3181-8288-1F69-0D0073974D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08283EA-249E-4A0F-07AA-AA8AF8B2E6A7}"/>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2314120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30B1DC-50C3-96A9-5175-718F51FBBE74}"/>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3" name="Footer Placeholder 2">
            <a:extLst>
              <a:ext uri="{FF2B5EF4-FFF2-40B4-BE49-F238E27FC236}">
                <a16:creationId xmlns:a16="http://schemas.microsoft.com/office/drawing/2014/main" id="{5A3A5A37-A9F7-6241-9D20-860566EFDA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2E44AA-2F0B-9B0F-95B8-362275C7D614}"/>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2677713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E0173-5C3E-12D1-55C1-12873DCAFC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E9DA3BA-9E4C-47F8-F85A-4EF999E2ED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78CF51-FB1D-34E4-7042-D2351B979D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B01733-48BF-BA26-9761-B14FA29BD1FC}"/>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6" name="Footer Placeholder 5">
            <a:extLst>
              <a:ext uri="{FF2B5EF4-FFF2-40B4-BE49-F238E27FC236}">
                <a16:creationId xmlns:a16="http://schemas.microsoft.com/office/drawing/2014/main" id="{678FFBBB-9C1E-45B5-7EAF-67D8B372EF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FF80ED-229C-08B9-23B0-30B96E14C688}"/>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42106794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7311C-4A88-9147-3D60-015FD947A2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BF4CDAE-34DE-8E03-EF70-79074E38F2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C23F247-47C7-D26B-D095-FCFE229FE0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F0159A-A671-63DE-939D-4FAA21916159}"/>
              </a:ext>
            </a:extLst>
          </p:cNvPr>
          <p:cNvSpPr>
            <a:spLocks noGrp="1"/>
          </p:cNvSpPr>
          <p:nvPr>
            <p:ph type="dt" sz="half" idx="10"/>
          </p:nvPr>
        </p:nvSpPr>
        <p:spPr/>
        <p:txBody>
          <a:bodyPr/>
          <a:lstStyle/>
          <a:p>
            <a:fld id="{2C80C5AA-1210-744E-825C-1FE8186061AD}" type="datetimeFigureOut">
              <a:rPr lang="en-US" smtClean="0"/>
              <a:t>8/25/24</a:t>
            </a:fld>
            <a:endParaRPr lang="en-US"/>
          </a:p>
        </p:txBody>
      </p:sp>
      <p:sp>
        <p:nvSpPr>
          <p:cNvPr id="6" name="Footer Placeholder 5">
            <a:extLst>
              <a:ext uri="{FF2B5EF4-FFF2-40B4-BE49-F238E27FC236}">
                <a16:creationId xmlns:a16="http://schemas.microsoft.com/office/drawing/2014/main" id="{6DF87E5A-E0C9-1A60-9B7B-8C6829E53E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34152B-4ACC-A5F9-7DC7-EEA01DC288E6}"/>
              </a:ext>
            </a:extLst>
          </p:cNvPr>
          <p:cNvSpPr>
            <a:spLocks noGrp="1"/>
          </p:cNvSpPr>
          <p:nvPr>
            <p:ph type="sldNum" sz="quarter" idx="12"/>
          </p:nvPr>
        </p:nvSpPr>
        <p:spPr/>
        <p:txBody>
          <a:bodyPr/>
          <a:lstStyle/>
          <a:p>
            <a:fld id="{11D5C57B-C8B4-5344-8167-CEBF975C2627}" type="slidenum">
              <a:rPr lang="en-US" smtClean="0"/>
              <a:t>‹#›</a:t>
            </a:fld>
            <a:endParaRPr lang="en-US"/>
          </a:p>
        </p:txBody>
      </p:sp>
    </p:spTree>
    <p:extLst>
      <p:ext uri="{BB962C8B-B14F-4D97-AF65-F5344CB8AC3E}">
        <p14:creationId xmlns:p14="http://schemas.microsoft.com/office/powerpoint/2010/main" val="6832521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FDE2C0-49B6-BF5F-2A8E-9B8E370C7E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BFC8E7-9289-51E6-1902-158BD73F53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C10446-4E95-4774-EB2A-0D4DCF9C13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C80C5AA-1210-744E-825C-1FE8186061AD}" type="datetimeFigureOut">
              <a:rPr lang="en-US" smtClean="0"/>
              <a:t>8/25/24</a:t>
            </a:fld>
            <a:endParaRPr lang="en-US"/>
          </a:p>
        </p:txBody>
      </p:sp>
      <p:sp>
        <p:nvSpPr>
          <p:cNvPr id="5" name="Footer Placeholder 4">
            <a:extLst>
              <a:ext uri="{FF2B5EF4-FFF2-40B4-BE49-F238E27FC236}">
                <a16:creationId xmlns:a16="http://schemas.microsoft.com/office/drawing/2014/main" id="{9224259A-B4D9-0F18-7EF6-F5845DC47E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68DBBA5-62E3-1D9A-C105-FAD8F9CC71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1D5C57B-C8B4-5344-8167-CEBF975C2627}" type="slidenum">
              <a:rPr lang="en-US" smtClean="0"/>
              <a:t>‹#›</a:t>
            </a:fld>
            <a:endParaRPr lang="en-US"/>
          </a:p>
        </p:txBody>
      </p:sp>
    </p:spTree>
    <p:extLst>
      <p:ext uri="{BB962C8B-B14F-4D97-AF65-F5344CB8AC3E}">
        <p14:creationId xmlns:p14="http://schemas.microsoft.com/office/powerpoint/2010/main" val="28673848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Layout" Target="../slideLayouts/slideLayout2.xml"/><Relationship Id="rId1" Type="http://schemas.openxmlformats.org/officeDocument/2006/relationships/video" Target="https://www.youtube.com/embed/kkMyhlvuQWU?feature=oembed"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6906711-0AFB-47DD-A4B6-4E94B38B8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A91F649-894C-41F6-A21D-3D1AC558E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877832"/>
          </a:xfrm>
          <a:custGeom>
            <a:avLst/>
            <a:gdLst>
              <a:gd name="connsiteX0" fmla="*/ 6789701 w 12192000"/>
              <a:gd name="connsiteY0" fmla="*/ 2809623 h 2877832"/>
              <a:gd name="connsiteX1" fmla="*/ 6788702 w 12192000"/>
              <a:gd name="connsiteY1" fmla="*/ 2809701 h 2877832"/>
              <a:gd name="connsiteX2" fmla="*/ 6788476 w 12192000"/>
              <a:gd name="connsiteY2" fmla="*/ 2810235 h 2877832"/>
              <a:gd name="connsiteX3" fmla="*/ 0 w 12192000"/>
              <a:gd name="connsiteY3" fmla="*/ 0 h 2877832"/>
              <a:gd name="connsiteX4" fmla="*/ 12192000 w 12192000"/>
              <a:gd name="connsiteY4" fmla="*/ 0 h 2877832"/>
              <a:gd name="connsiteX5" fmla="*/ 12192000 w 12192000"/>
              <a:gd name="connsiteY5" fmla="*/ 1915388 h 2877832"/>
              <a:gd name="connsiteX6" fmla="*/ 12061096 w 12192000"/>
              <a:gd name="connsiteY6" fmla="*/ 1954428 h 2877832"/>
              <a:gd name="connsiteX7" fmla="*/ 11676800 w 12192000"/>
              <a:gd name="connsiteY7" fmla="*/ 2058003 h 2877832"/>
              <a:gd name="connsiteX8" fmla="*/ 10425355 w 12192000"/>
              <a:gd name="connsiteY8" fmla="*/ 2341542 h 2877832"/>
              <a:gd name="connsiteX9" fmla="*/ 9424022 w 12192000"/>
              <a:gd name="connsiteY9" fmla="*/ 2516704 h 2877832"/>
              <a:gd name="connsiteX10" fmla="*/ 8458419 w 12192000"/>
              <a:gd name="connsiteY10" fmla="*/ 2650405 h 2877832"/>
              <a:gd name="connsiteX11" fmla="*/ 7715970 w 12192000"/>
              <a:gd name="connsiteY11" fmla="*/ 2730352 h 2877832"/>
              <a:gd name="connsiteX12" fmla="*/ 6951716 w 12192000"/>
              <a:gd name="connsiteY12" fmla="*/ 2796132 h 2877832"/>
              <a:gd name="connsiteX13" fmla="*/ 6936303 w 12192000"/>
              <a:gd name="connsiteY13" fmla="*/ 2798203 h 2877832"/>
              <a:gd name="connsiteX14" fmla="*/ 6790448 w 12192000"/>
              <a:gd name="connsiteY14" fmla="*/ 2809564 h 2877832"/>
              <a:gd name="connsiteX15" fmla="*/ 6799941 w 12192000"/>
              <a:gd name="connsiteY15" fmla="*/ 2811384 h 2877832"/>
              <a:gd name="connsiteX16" fmla="*/ 6835432 w 12192000"/>
              <a:gd name="connsiteY16" fmla="*/ 2809677 h 2877832"/>
              <a:gd name="connsiteX17" fmla="*/ 6884003 w 12192000"/>
              <a:gd name="connsiteY17" fmla="*/ 2806699 h 2877832"/>
              <a:gd name="connsiteX18" fmla="*/ 7578771 w 12192000"/>
              <a:gd name="connsiteY18" fmla="*/ 2774172 h 2877832"/>
              <a:gd name="connsiteX19" fmla="*/ 8623845 w 12192000"/>
              <a:gd name="connsiteY19" fmla="*/ 2687275 h 2877832"/>
              <a:gd name="connsiteX20" fmla="*/ 9479970 w 12192000"/>
              <a:gd name="connsiteY20" fmla="*/ 2583369 h 2877832"/>
              <a:gd name="connsiteX21" fmla="*/ 10629308 w 12192000"/>
              <a:gd name="connsiteY21" fmla="*/ 2389212 h 2877832"/>
              <a:gd name="connsiteX22" fmla="*/ 11998498 w 12192000"/>
              <a:gd name="connsiteY22" fmla="*/ 2063218 h 2877832"/>
              <a:gd name="connsiteX23" fmla="*/ 12192000 w 12192000"/>
              <a:gd name="connsiteY23" fmla="*/ 2006219 h 2877832"/>
              <a:gd name="connsiteX24" fmla="*/ 12192000 w 12192000"/>
              <a:gd name="connsiteY24" fmla="*/ 2060956 h 2877832"/>
              <a:gd name="connsiteX25" fmla="*/ 11829257 w 12192000"/>
              <a:gd name="connsiteY25" fmla="*/ 2166255 h 2877832"/>
              <a:gd name="connsiteX26" fmla="*/ 10939183 w 12192000"/>
              <a:gd name="connsiteY26" fmla="*/ 2380770 h 2877832"/>
              <a:gd name="connsiteX27" fmla="*/ 9985530 w 12192000"/>
              <a:gd name="connsiteY27" fmla="*/ 2560775 h 2877832"/>
              <a:gd name="connsiteX28" fmla="*/ 9186882 w 12192000"/>
              <a:gd name="connsiteY28" fmla="*/ 2676722 h 2877832"/>
              <a:gd name="connsiteX29" fmla="*/ 8578198 w 12192000"/>
              <a:gd name="connsiteY29" fmla="*/ 2746241 h 2877832"/>
              <a:gd name="connsiteX30" fmla="*/ 7864358 w 12192000"/>
              <a:gd name="connsiteY30" fmla="*/ 2807692 h 2877832"/>
              <a:gd name="connsiteX31" fmla="*/ 6935502 w 12192000"/>
              <a:gd name="connsiteY31" fmla="*/ 2859086 h 2877832"/>
              <a:gd name="connsiteX32" fmla="*/ 6477750 w 12192000"/>
              <a:gd name="connsiteY32" fmla="*/ 2872989 h 2877832"/>
              <a:gd name="connsiteX33" fmla="*/ 6362294 w 12192000"/>
              <a:gd name="connsiteY33" fmla="*/ 2877832 h 2877832"/>
              <a:gd name="connsiteX34" fmla="*/ 6057129 w 12192000"/>
              <a:gd name="connsiteY34" fmla="*/ 2877832 h 2877832"/>
              <a:gd name="connsiteX35" fmla="*/ 5977784 w 12192000"/>
              <a:gd name="connsiteY35" fmla="*/ 2873238 h 2877832"/>
              <a:gd name="connsiteX36" fmla="*/ 5265087 w 12192000"/>
              <a:gd name="connsiteY36" fmla="*/ 2836989 h 2877832"/>
              <a:gd name="connsiteX37" fmla="*/ 4346277 w 12192000"/>
              <a:gd name="connsiteY37" fmla="*/ 2774919 h 2877832"/>
              <a:gd name="connsiteX38" fmla="*/ 3373045 w 12192000"/>
              <a:gd name="connsiteY38" fmla="*/ 2676350 h 2877832"/>
              <a:gd name="connsiteX39" fmla="*/ 2362173 w 12192000"/>
              <a:gd name="connsiteY39" fmla="*/ 2557423 h 2877832"/>
              <a:gd name="connsiteX40" fmla="*/ 1233178 w 12192000"/>
              <a:gd name="connsiteY40" fmla="*/ 2384247 h 2877832"/>
              <a:gd name="connsiteX41" fmla="*/ 68500 w 12192000"/>
              <a:gd name="connsiteY41" fmla="*/ 2144540 h 2877832"/>
              <a:gd name="connsiteX42" fmla="*/ 0 w 12192000"/>
              <a:gd name="connsiteY42" fmla="*/ 2127185 h 2877832"/>
              <a:gd name="connsiteX43" fmla="*/ 0 w 12192000"/>
              <a:gd name="connsiteY43" fmla="*/ 2070696 h 2877832"/>
              <a:gd name="connsiteX44" fmla="*/ 72441 w 12192000"/>
              <a:gd name="connsiteY44" fmla="*/ 2089473 h 2877832"/>
              <a:gd name="connsiteX45" fmla="*/ 600716 w 12192000"/>
              <a:gd name="connsiteY45" fmla="*/ 2207843 h 2877832"/>
              <a:gd name="connsiteX46" fmla="*/ 1769512 w 12192000"/>
              <a:gd name="connsiteY46" fmla="*/ 2418011 h 2877832"/>
              <a:gd name="connsiteX47" fmla="*/ 2613554 w 12192000"/>
              <a:gd name="connsiteY47" fmla="*/ 2534953 h 2877832"/>
              <a:gd name="connsiteX48" fmla="*/ 2581134 w 12192000"/>
              <a:gd name="connsiteY48" fmla="*/ 2525022 h 2877832"/>
              <a:gd name="connsiteX49" fmla="*/ 1112635 w 12192000"/>
              <a:gd name="connsiteY49" fmla="*/ 2192325 h 2877832"/>
              <a:gd name="connsiteX50" fmla="*/ 420412 w 12192000"/>
              <a:gd name="connsiteY50" fmla="*/ 1992892 h 2877832"/>
              <a:gd name="connsiteX51" fmla="*/ 0 w 12192000"/>
              <a:gd name="connsiteY51" fmla="*/ 1853975 h 28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877832">
                <a:moveTo>
                  <a:pt x="6789701" y="2809623"/>
                </a:moveTo>
                <a:lnTo>
                  <a:pt x="6788702" y="2809701"/>
                </a:lnTo>
                <a:lnTo>
                  <a:pt x="6788476" y="2810235"/>
                </a:lnTo>
                <a:close/>
                <a:moveTo>
                  <a:pt x="0" y="0"/>
                </a:moveTo>
                <a:lnTo>
                  <a:pt x="12192000" y="0"/>
                </a:lnTo>
                <a:lnTo>
                  <a:pt x="12192000" y="1915388"/>
                </a:lnTo>
                <a:lnTo>
                  <a:pt x="12061096" y="1954428"/>
                </a:lnTo>
                <a:cubicBezTo>
                  <a:pt x="11933500" y="1990642"/>
                  <a:pt x="11805390" y="2025171"/>
                  <a:pt x="11676800" y="2058003"/>
                </a:cubicBezTo>
                <a:cubicBezTo>
                  <a:pt x="11262789" y="2165510"/>
                  <a:pt x="10845343" y="2259112"/>
                  <a:pt x="10425355" y="2341542"/>
                </a:cubicBezTo>
                <a:cubicBezTo>
                  <a:pt x="10092810" y="2406753"/>
                  <a:pt x="9759033" y="2465150"/>
                  <a:pt x="9424022" y="2516704"/>
                </a:cubicBezTo>
                <a:cubicBezTo>
                  <a:pt x="9102997" y="2566361"/>
                  <a:pt x="8781133" y="2610928"/>
                  <a:pt x="8458419" y="2650405"/>
                </a:cubicBezTo>
                <a:cubicBezTo>
                  <a:pt x="8211360" y="2680571"/>
                  <a:pt x="7963792" y="2706144"/>
                  <a:pt x="7715970" y="2730352"/>
                </a:cubicBezTo>
                <a:lnTo>
                  <a:pt x="6951716" y="2796132"/>
                </a:lnTo>
                <a:lnTo>
                  <a:pt x="6936303" y="2798203"/>
                </a:lnTo>
                <a:lnTo>
                  <a:pt x="6790448" y="2809564"/>
                </a:lnTo>
                <a:lnTo>
                  <a:pt x="6799941" y="2811384"/>
                </a:lnTo>
                <a:cubicBezTo>
                  <a:pt x="6811623" y="2811850"/>
                  <a:pt x="6823734" y="2809677"/>
                  <a:pt x="6835432" y="2809677"/>
                </a:cubicBezTo>
                <a:cubicBezTo>
                  <a:pt x="6851580" y="2809677"/>
                  <a:pt x="6867729" y="2807070"/>
                  <a:pt x="6884003" y="2806699"/>
                </a:cubicBezTo>
                <a:cubicBezTo>
                  <a:pt x="7115805" y="2801237"/>
                  <a:pt x="7347351" y="2789070"/>
                  <a:pt x="7578771" y="2774172"/>
                </a:cubicBezTo>
                <a:cubicBezTo>
                  <a:pt x="7927552" y="2751704"/>
                  <a:pt x="8276080" y="2723525"/>
                  <a:pt x="8623845" y="2687275"/>
                </a:cubicBezTo>
                <a:cubicBezTo>
                  <a:pt x="8909939" y="2657977"/>
                  <a:pt x="9195310" y="2623342"/>
                  <a:pt x="9479970" y="2583369"/>
                </a:cubicBezTo>
                <a:cubicBezTo>
                  <a:pt x="9864901" y="2528995"/>
                  <a:pt x="10248014" y="2464281"/>
                  <a:pt x="10629308" y="2389212"/>
                </a:cubicBezTo>
                <a:cubicBezTo>
                  <a:pt x="11090114" y="2298092"/>
                  <a:pt x="11546975" y="2190586"/>
                  <a:pt x="11998498" y="2063218"/>
                </a:cubicBezTo>
                <a:lnTo>
                  <a:pt x="12192000" y="2006219"/>
                </a:lnTo>
                <a:lnTo>
                  <a:pt x="12192000" y="2060956"/>
                </a:lnTo>
                <a:lnTo>
                  <a:pt x="11829257" y="2166255"/>
                </a:lnTo>
                <a:cubicBezTo>
                  <a:pt x="11534769" y="2245952"/>
                  <a:pt x="11238120" y="2316838"/>
                  <a:pt x="10939183" y="2380770"/>
                </a:cubicBezTo>
                <a:cubicBezTo>
                  <a:pt x="10622824" y="2448552"/>
                  <a:pt x="10304941" y="2508549"/>
                  <a:pt x="9985530" y="2560775"/>
                </a:cubicBezTo>
                <a:cubicBezTo>
                  <a:pt x="9720036" y="2604224"/>
                  <a:pt x="9453814" y="2642869"/>
                  <a:pt x="9186882" y="2676722"/>
                </a:cubicBezTo>
                <a:cubicBezTo>
                  <a:pt x="8984197" y="2702296"/>
                  <a:pt x="8781514" y="2726379"/>
                  <a:pt x="8578198" y="2746241"/>
                </a:cubicBezTo>
                <a:cubicBezTo>
                  <a:pt x="8340547" y="2768961"/>
                  <a:pt x="8102644" y="2790436"/>
                  <a:pt x="7864358" y="2807692"/>
                </a:cubicBezTo>
                <a:cubicBezTo>
                  <a:pt x="7554994" y="2830036"/>
                  <a:pt x="7245502" y="2847914"/>
                  <a:pt x="6935502" y="2859086"/>
                </a:cubicBezTo>
                <a:cubicBezTo>
                  <a:pt x="6782917" y="2864549"/>
                  <a:pt x="6630334" y="2868397"/>
                  <a:pt x="6477750" y="2872989"/>
                </a:cubicBezTo>
                <a:cubicBezTo>
                  <a:pt x="6439195" y="2870905"/>
                  <a:pt x="6400529" y="2872530"/>
                  <a:pt x="6362294" y="2877832"/>
                </a:cubicBezTo>
                <a:lnTo>
                  <a:pt x="6057129" y="2877832"/>
                </a:lnTo>
                <a:lnTo>
                  <a:pt x="5977784" y="2873238"/>
                </a:lnTo>
                <a:cubicBezTo>
                  <a:pt x="5740261" y="2860825"/>
                  <a:pt x="5502739" y="2847046"/>
                  <a:pt x="5265087" y="2836989"/>
                </a:cubicBezTo>
                <a:cubicBezTo>
                  <a:pt x="4958267" y="2824573"/>
                  <a:pt x="4651826" y="2804093"/>
                  <a:pt x="4346277" y="2774919"/>
                </a:cubicBezTo>
                <a:cubicBezTo>
                  <a:pt x="4021654" y="2744007"/>
                  <a:pt x="3697795" y="2709372"/>
                  <a:pt x="3373045" y="2676350"/>
                </a:cubicBezTo>
                <a:cubicBezTo>
                  <a:pt x="3035412" y="2642088"/>
                  <a:pt x="2698456" y="2602449"/>
                  <a:pt x="2362173" y="2557423"/>
                </a:cubicBezTo>
                <a:cubicBezTo>
                  <a:pt x="1984692" y="2507270"/>
                  <a:pt x="1608364" y="2449544"/>
                  <a:pt x="1233178" y="2384247"/>
                </a:cubicBezTo>
                <a:cubicBezTo>
                  <a:pt x="842181" y="2315534"/>
                  <a:pt x="453758" y="2237046"/>
                  <a:pt x="68500" y="2144540"/>
                </a:cubicBezTo>
                <a:lnTo>
                  <a:pt x="0" y="2127185"/>
                </a:lnTo>
                <a:lnTo>
                  <a:pt x="0" y="2070696"/>
                </a:lnTo>
                <a:lnTo>
                  <a:pt x="72441" y="2089473"/>
                </a:lnTo>
                <a:cubicBezTo>
                  <a:pt x="247961" y="2131651"/>
                  <a:pt x="424164" y="2170911"/>
                  <a:pt x="600716" y="2207843"/>
                </a:cubicBezTo>
                <a:cubicBezTo>
                  <a:pt x="988279" y="2288657"/>
                  <a:pt x="1378133" y="2357555"/>
                  <a:pt x="1769512" y="2418011"/>
                </a:cubicBezTo>
                <a:cubicBezTo>
                  <a:pt x="2052426" y="2461587"/>
                  <a:pt x="2335725" y="2501684"/>
                  <a:pt x="2613554" y="2534953"/>
                </a:cubicBezTo>
                <a:cubicBezTo>
                  <a:pt x="2605544" y="2537560"/>
                  <a:pt x="2594611" y="2527504"/>
                  <a:pt x="2581134" y="2525022"/>
                </a:cubicBezTo>
                <a:cubicBezTo>
                  <a:pt x="2087178" y="2433070"/>
                  <a:pt x="1597684" y="2322177"/>
                  <a:pt x="1112635" y="2192325"/>
                </a:cubicBezTo>
                <a:cubicBezTo>
                  <a:pt x="880453" y="2130254"/>
                  <a:pt x="649713" y="2063776"/>
                  <a:pt x="420412" y="1992892"/>
                </a:cubicBezTo>
                <a:lnTo>
                  <a:pt x="0" y="18539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0FFE6FD-1E35-32D5-D2F9-8A9E38D78F9E}"/>
              </a:ext>
            </a:extLst>
          </p:cNvPr>
          <p:cNvSpPr>
            <a:spLocks noGrp="1"/>
          </p:cNvSpPr>
          <p:nvPr>
            <p:ph type="ctrTitle"/>
          </p:nvPr>
        </p:nvSpPr>
        <p:spPr>
          <a:xfrm>
            <a:off x="638881" y="390525"/>
            <a:ext cx="10909640" cy="1510301"/>
          </a:xfrm>
        </p:spPr>
        <p:txBody>
          <a:bodyPr anchor="ctr">
            <a:normAutofit/>
          </a:bodyPr>
          <a:lstStyle/>
          <a:p>
            <a:r>
              <a:rPr lang="en-US" sz="6600">
                <a:solidFill>
                  <a:srgbClr val="FFFFFF"/>
                </a:solidFill>
              </a:rPr>
              <a:t>SuperVision AI</a:t>
            </a:r>
          </a:p>
        </p:txBody>
      </p:sp>
      <p:sp>
        <p:nvSpPr>
          <p:cNvPr id="3" name="Subtitle 2">
            <a:extLst>
              <a:ext uri="{FF2B5EF4-FFF2-40B4-BE49-F238E27FC236}">
                <a16:creationId xmlns:a16="http://schemas.microsoft.com/office/drawing/2014/main" id="{EF0CB45E-FA2C-F1B1-FDAA-9BFC775A4FDD}"/>
              </a:ext>
            </a:extLst>
          </p:cNvPr>
          <p:cNvSpPr>
            <a:spLocks noGrp="1"/>
          </p:cNvSpPr>
          <p:nvPr>
            <p:ph type="subTitle" idx="1"/>
          </p:nvPr>
        </p:nvSpPr>
        <p:spPr>
          <a:xfrm>
            <a:off x="2895601" y="1900826"/>
            <a:ext cx="6396204" cy="662542"/>
          </a:xfrm>
        </p:spPr>
        <p:txBody>
          <a:bodyPr anchor="ctr">
            <a:normAutofit/>
          </a:bodyPr>
          <a:lstStyle/>
          <a:p>
            <a:r>
              <a:rPr lang="en-US" sz="2000" dirty="0">
                <a:solidFill>
                  <a:srgbClr val="FFFFFF"/>
                </a:solidFill>
              </a:rPr>
              <a:t>A concept for taking test automation into the age of artificial intelligence</a:t>
            </a:r>
          </a:p>
        </p:txBody>
      </p:sp>
      <p:sp>
        <p:nvSpPr>
          <p:cNvPr id="23" name="sketch line">
            <a:extLst>
              <a:ext uri="{FF2B5EF4-FFF2-40B4-BE49-F238E27FC236}">
                <a16:creationId xmlns:a16="http://schemas.microsoft.com/office/drawing/2014/main" id="{56037404-66BD-46B5-9323-1B53131967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17532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ack background with a black square&#10;&#10;Description automatically generated with medium confidence">
            <a:extLst>
              <a:ext uri="{FF2B5EF4-FFF2-40B4-BE49-F238E27FC236}">
                <a16:creationId xmlns:a16="http://schemas.microsoft.com/office/drawing/2014/main" id="{65B83B0C-22F0-5F6C-4EF7-4D02BF2936D7}"/>
              </a:ext>
            </a:extLst>
          </p:cNvPr>
          <p:cNvPicPr>
            <a:picLocks noChangeAspect="1"/>
          </p:cNvPicPr>
          <p:nvPr/>
        </p:nvPicPr>
        <p:blipFill>
          <a:blip r:embed="rId2"/>
          <a:stretch>
            <a:fillRect/>
          </a:stretch>
        </p:blipFill>
        <p:spPr>
          <a:xfrm>
            <a:off x="796954" y="3361278"/>
            <a:ext cx="4633437" cy="1424781"/>
          </a:xfrm>
          <a:prstGeom prst="rect">
            <a:avLst/>
          </a:prstGeom>
        </p:spPr>
      </p:pic>
      <p:pic>
        <p:nvPicPr>
          <p:cNvPr id="6" name="Picture 5" descr="A black text with white text&#10;&#10;Description automatically generated with medium confidence">
            <a:extLst>
              <a:ext uri="{FF2B5EF4-FFF2-40B4-BE49-F238E27FC236}">
                <a16:creationId xmlns:a16="http://schemas.microsoft.com/office/drawing/2014/main" id="{209572CE-5389-3377-E529-B64B3463C537}"/>
              </a:ext>
            </a:extLst>
          </p:cNvPr>
          <p:cNvPicPr>
            <a:picLocks noChangeAspect="1"/>
          </p:cNvPicPr>
          <p:nvPr/>
        </p:nvPicPr>
        <p:blipFill>
          <a:blip r:embed="rId3"/>
          <a:stretch>
            <a:fillRect/>
          </a:stretch>
        </p:blipFill>
        <p:spPr>
          <a:xfrm>
            <a:off x="6093701" y="3905970"/>
            <a:ext cx="5434989" cy="961945"/>
          </a:xfrm>
          <a:prstGeom prst="rect">
            <a:avLst/>
          </a:prstGeom>
        </p:spPr>
      </p:pic>
      <p:sp>
        <p:nvSpPr>
          <p:cNvPr id="7" name="TextBox 6">
            <a:extLst>
              <a:ext uri="{FF2B5EF4-FFF2-40B4-BE49-F238E27FC236}">
                <a16:creationId xmlns:a16="http://schemas.microsoft.com/office/drawing/2014/main" id="{4ACDA4AE-58CB-C875-7E95-6B9085C3FBDF}"/>
              </a:ext>
            </a:extLst>
          </p:cNvPr>
          <p:cNvSpPr txBox="1"/>
          <p:nvPr/>
        </p:nvSpPr>
        <p:spPr>
          <a:xfrm>
            <a:off x="796954" y="5188161"/>
            <a:ext cx="2366353" cy="646331"/>
          </a:xfrm>
          <a:prstGeom prst="rect">
            <a:avLst/>
          </a:prstGeom>
          <a:noFill/>
        </p:spPr>
        <p:txBody>
          <a:bodyPr wrap="none" rtlCol="0">
            <a:spAutoFit/>
          </a:bodyPr>
          <a:lstStyle/>
          <a:p>
            <a:r>
              <a:rPr lang="en-US" sz="3600" dirty="0"/>
              <a:t>John Brush</a:t>
            </a:r>
          </a:p>
        </p:txBody>
      </p:sp>
      <p:sp>
        <p:nvSpPr>
          <p:cNvPr id="8" name="TextBox 7">
            <a:extLst>
              <a:ext uri="{FF2B5EF4-FFF2-40B4-BE49-F238E27FC236}">
                <a16:creationId xmlns:a16="http://schemas.microsoft.com/office/drawing/2014/main" id="{2D686CE9-F0F5-4A8C-A7B0-03265DDC2647}"/>
              </a:ext>
            </a:extLst>
          </p:cNvPr>
          <p:cNvSpPr txBox="1"/>
          <p:nvPr/>
        </p:nvSpPr>
        <p:spPr>
          <a:xfrm>
            <a:off x="6247747" y="5188161"/>
            <a:ext cx="2391360" cy="646331"/>
          </a:xfrm>
          <a:prstGeom prst="rect">
            <a:avLst/>
          </a:prstGeom>
          <a:noFill/>
        </p:spPr>
        <p:txBody>
          <a:bodyPr wrap="none" rtlCol="0">
            <a:spAutoFit/>
          </a:bodyPr>
          <a:lstStyle/>
          <a:p>
            <a:r>
              <a:rPr lang="en-US" sz="3600" dirty="0"/>
              <a:t>Louis Stark</a:t>
            </a:r>
          </a:p>
        </p:txBody>
      </p:sp>
    </p:spTree>
    <p:extLst>
      <p:ext uri="{BB962C8B-B14F-4D97-AF65-F5344CB8AC3E}">
        <p14:creationId xmlns:p14="http://schemas.microsoft.com/office/powerpoint/2010/main" val="32413972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robots in a room&#10;&#10;Description automatically generated">
            <a:extLst>
              <a:ext uri="{FF2B5EF4-FFF2-40B4-BE49-F238E27FC236}">
                <a16:creationId xmlns:a16="http://schemas.microsoft.com/office/drawing/2014/main" id="{A2A4857E-4716-C72F-0AE5-A135282BF4CF}"/>
              </a:ext>
            </a:extLst>
          </p:cNvPr>
          <p:cNvPicPr>
            <a:picLocks noChangeAspect="1"/>
          </p:cNvPicPr>
          <p:nvPr/>
        </p:nvPicPr>
        <p:blipFill>
          <a:blip r:embed="rId3"/>
          <a:srcRect t="17243" r="9089" b="10834"/>
          <a:stretch/>
        </p:blipFill>
        <p:spPr>
          <a:xfrm>
            <a:off x="3523488" y="10"/>
            <a:ext cx="8668512" cy="6857990"/>
          </a:xfrm>
          <a:prstGeom prst="rect">
            <a:avLst/>
          </a:prstGeom>
        </p:spPr>
      </p:pic>
      <p:sp>
        <p:nvSpPr>
          <p:cNvPr id="13" name="Rectangle 1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CB430E-5FFD-54F8-FE93-B98C52EBB1D9}"/>
              </a:ext>
            </a:extLst>
          </p:cNvPr>
          <p:cNvSpPr>
            <a:spLocks noGrp="1"/>
          </p:cNvSpPr>
          <p:nvPr>
            <p:ph type="title"/>
          </p:nvPr>
        </p:nvSpPr>
        <p:spPr>
          <a:xfrm>
            <a:off x="477981" y="1122363"/>
            <a:ext cx="4023360" cy="949855"/>
          </a:xfrm>
        </p:spPr>
        <p:txBody>
          <a:bodyPr vert="horz" lIns="91440" tIns="45720" rIns="91440" bIns="45720" rtlCol="0" anchor="b">
            <a:normAutofit fontScale="90000"/>
          </a:bodyPr>
          <a:lstStyle/>
          <a:p>
            <a:r>
              <a:rPr lang="en-US" sz="4800" dirty="0">
                <a:solidFill>
                  <a:schemeClr val="bg1"/>
                </a:solidFill>
              </a:rPr>
              <a:t>Stage 4 – Test Development</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6" name="Picture 15">
            <a:extLst>
              <a:ext uri="{FF2B5EF4-FFF2-40B4-BE49-F238E27FC236}">
                <a16:creationId xmlns:a16="http://schemas.microsoft.com/office/drawing/2014/main" id="{6ABA313C-3BB5-1898-E0DF-EF838E40728F}"/>
              </a:ext>
            </a:extLst>
          </p:cNvPr>
          <p:cNvPicPr>
            <a:picLocks noChangeAspect="1"/>
          </p:cNvPicPr>
          <p:nvPr/>
        </p:nvPicPr>
        <p:blipFill>
          <a:blip r:embed="rId4">
            <a:clrChange>
              <a:clrFrom>
                <a:srgbClr val="000000">
                  <a:alpha val="0"/>
                </a:srgbClr>
              </a:clrFrom>
              <a:clrTo>
                <a:srgbClr val="000000">
                  <a:alpha val="0"/>
                </a:srgbClr>
              </a:clrTo>
            </a:clrChange>
          </a:blip>
          <a:stretch>
            <a:fillRect/>
          </a:stretch>
        </p:blipFill>
        <p:spPr>
          <a:xfrm>
            <a:off x="514782" y="2628781"/>
            <a:ext cx="1062115" cy="1544895"/>
          </a:xfrm>
          <a:prstGeom prst="rect">
            <a:avLst/>
          </a:prstGeom>
          <a:effectLst>
            <a:glow rad="258466">
              <a:schemeClr val="bg1"/>
            </a:glow>
          </a:effectLst>
        </p:spPr>
      </p:pic>
      <p:pic>
        <p:nvPicPr>
          <p:cNvPr id="18" name="Picture 17">
            <a:extLst>
              <a:ext uri="{FF2B5EF4-FFF2-40B4-BE49-F238E27FC236}">
                <a16:creationId xmlns:a16="http://schemas.microsoft.com/office/drawing/2014/main" id="{2C7603FA-4587-3526-63EC-78575637333C}"/>
              </a:ext>
            </a:extLst>
          </p:cNvPr>
          <p:cNvPicPr>
            <a:picLocks noChangeAspect="1"/>
          </p:cNvPicPr>
          <p:nvPr/>
        </p:nvPicPr>
        <p:blipFill>
          <a:blip r:embed="rId5">
            <a:clrChange>
              <a:clrFrom>
                <a:srgbClr val="8CBBDF"/>
              </a:clrFrom>
              <a:clrTo>
                <a:srgbClr val="8CBBDF">
                  <a:alpha val="0"/>
                </a:srgbClr>
              </a:clrTo>
            </a:clrChange>
          </a:blip>
          <a:stretch>
            <a:fillRect/>
          </a:stretch>
        </p:blipFill>
        <p:spPr>
          <a:xfrm>
            <a:off x="601339" y="4877298"/>
            <a:ext cx="889000" cy="1117600"/>
          </a:xfrm>
          <a:prstGeom prst="rect">
            <a:avLst/>
          </a:prstGeom>
          <a:effectLst>
            <a:glow rad="254000">
              <a:schemeClr val="bg1"/>
            </a:glow>
          </a:effectLst>
        </p:spPr>
      </p:pic>
      <p:sp>
        <p:nvSpPr>
          <p:cNvPr id="19" name="TextBox 18">
            <a:extLst>
              <a:ext uri="{FF2B5EF4-FFF2-40B4-BE49-F238E27FC236}">
                <a16:creationId xmlns:a16="http://schemas.microsoft.com/office/drawing/2014/main" id="{CD3C74A2-9C7E-54CD-3A8B-FC1C696D6718}"/>
              </a:ext>
            </a:extLst>
          </p:cNvPr>
          <p:cNvSpPr txBox="1"/>
          <p:nvPr/>
        </p:nvSpPr>
        <p:spPr>
          <a:xfrm>
            <a:off x="1789801" y="2950746"/>
            <a:ext cx="4075754" cy="892552"/>
          </a:xfrm>
          <a:prstGeom prst="rect">
            <a:avLst/>
          </a:prstGeom>
          <a:noFill/>
        </p:spPr>
        <p:txBody>
          <a:bodyPr wrap="square" rtlCol="0">
            <a:spAutoFit/>
          </a:bodyPr>
          <a:lstStyle/>
          <a:p>
            <a:pPr marL="285750" indent="-285750">
              <a:buFont typeface="Arial" panose="020B0604020202020204" pitchFamily="34" charset="0"/>
              <a:buChar char="•"/>
            </a:pPr>
            <a:r>
              <a:rPr lang="en-US" sz="2600" dirty="0">
                <a:solidFill>
                  <a:schemeClr val="bg1"/>
                </a:solidFill>
              </a:rPr>
              <a:t>Guide the Process</a:t>
            </a:r>
          </a:p>
          <a:p>
            <a:pPr marL="285750" indent="-285750">
              <a:buFont typeface="Arial" panose="020B0604020202020204" pitchFamily="34" charset="0"/>
              <a:buChar char="•"/>
            </a:pPr>
            <a:r>
              <a:rPr lang="en-US" sz="2600" dirty="0">
                <a:solidFill>
                  <a:schemeClr val="bg1"/>
                </a:solidFill>
              </a:rPr>
              <a:t>Sign-Off</a:t>
            </a:r>
          </a:p>
        </p:txBody>
      </p:sp>
      <p:sp>
        <p:nvSpPr>
          <p:cNvPr id="20" name="TextBox 19">
            <a:extLst>
              <a:ext uri="{FF2B5EF4-FFF2-40B4-BE49-F238E27FC236}">
                <a16:creationId xmlns:a16="http://schemas.microsoft.com/office/drawing/2014/main" id="{D5C3997F-4F47-11B0-3893-A0A40089736C}"/>
              </a:ext>
            </a:extLst>
          </p:cNvPr>
          <p:cNvSpPr txBox="1"/>
          <p:nvPr/>
        </p:nvSpPr>
        <p:spPr>
          <a:xfrm>
            <a:off x="1789923" y="4304208"/>
            <a:ext cx="5943410" cy="2092881"/>
          </a:xfrm>
          <a:prstGeom prst="rect">
            <a:avLst/>
          </a:prstGeom>
          <a:noFill/>
        </p:spPr>
        <p:txBody>
          <a:bodyPr wrap="square" rtlCol="0">
            <a:spAutoFit/>
          </a:bodyPr>
          <a:lstStyle/>
          <a:p>
            <a:pPr marL="285750" indent="-285750">
              <a:buFont typeface="Arial" panose="020B0604020202020204" pitchFamily="34" charset="0"/>
              <a:buChar char="•"/>
            </a:pPr>
            <a:r>
              <a:rPr lang="en-US" sz="2600" dirty="0">
                <a:solidFill>
                  <a:schemeClr val="bg1"/>
                </a:solidFill>
              </a:rPr>
              <a:t>Objective Identification</a:t>
            </a:r>
          </a:p>
          <a:p>
            <a:pPr marL="285750" indent="-285750">
              <a:buFont typeface="Arial" panose="020B0604020202020204" pitchFamily="34" charset="0"/>
              <a:buChar char="•"/>
            </a:pPr>
            <a:r>
              <a:rPr lang="en-US" sz="2600" dirty="0">
                <a:solidFill>
                  <a:schemeClr val="bg1"/>
                </a:solidFill>
              </a:rPr>
              <a:t>Scenario Generation and Prioritization</a:t>
            </a:r>
          </a:p>
          <a:p>
            <a:pPr marL="285750" indent="-285750">
              <a:buFont typeface="Arial" panose="020B0604020202020204" pitchFamily="34" charset="0"/>
              <a:buChar char="•"/>
            </a:pPr>
            <a:r>
              <a:rPr lang="en-US" sz="2600" dirty="0">
                <a:solidFill>
                  <a:schemeClr val="bg1"/>
                </a:solidFill>
              </a:rPr>
              <a:t>Traceability Management</a:t>
            </a:r>
          </a:p>
          <a:p>
            <a:pPr marL="285750" indent="-285750">
              <a:buFont typeface="Arial" panose="020B0604020202020204" pitchFamily="34" charset="0"/>
              <a:buChar char="•"/>
            </a:pPr>
            <a:r>
              <a:rPr lang="en-US" sz="2600" dirty="0">
                <a:solidFill>
                  <a:schemeClr val="bg1"/>
                </a:solidFill>
              </a:rPr>
              <a:t>Data Strategy</a:t>
            </a:r>
          </a:p>
          <a:p>
            <a:pPr marL="285750" indent="-285750">
              <a:buFont typeface="Arial" panose="020B0604020202020204" pitchFamily="34" charset="0"/>
              <a:buChar char="•"/>
            </a:pPr>
            <a:r>
              <a:rPr lang="en-US" sz="2600" dirty="0">
                <a:solidFill>
                  <a:schemeClr val="bg1"/>
                </a:solidFill>
              </a:rPr>
              <a:t>Pre/Post-Condition Definition</a:t>
            </a:r>
          </a:p>
        </p:txBody>
      </p:sp>
    </p:spTree>
    <p:extLst>
      <p:ext uri="{BB962C8B-B14F-4D97-AF65-F5344CB8AC3E}">
        <p14:creationId xmlns:p14="http://schemas.microsoft.com/office/powerpoint/2010/main" val="2624445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D0D6D3E-D7F9-4591-9CA9-DDF4DB1F7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FA6FBB-A834-9D15-D744-2879A79CFB4F}"/>
              </a:ext>
            </a:extLst>
          </p:cNvPr>
          <p:cNvSpPr>
            <a:spLocks noGrp="1"/>
          </p:cNvSpPr>
          <p:nvPr>
            <p:ph type="title"/>
          </p:nvPr>
        </p:nvSpPr>
        <p:spPr>
          <a:xfrm>
            <a:off x="1025499" y="631290"/>
            <a:ext cx="4613300" cy="3163224"/>
          </a:xfrm>
        </p:spPr>
        <p:txBody>
          <a:bodyPr vert="horz" lIns="91440" tIns="45720" rIns="91440" bIns="45720" rtlCol="0" anchor="t">
            <a:normAutofit/>
          </a:bodyPr>
          <a:lstStyle/>
          <a:p>
            <a:r>
              <a:rPr lang="en-US" sz="4800" dirty="0"/>
              <a:t>Stage 5 – Test Generation</a:t>
            </a:r>
          </a:p>
        </p:txBody>
      </p:sp>
      <p:sp>
        <p:nvSpPr>
          <p:cNvPr id="27" name="Rectangle 26">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4068664" cy="6858000"/>
          </a:xfrm>
          <a:prstGeom prst="rect">
            <a:avLst/>
          </a:prstGeom>
          <a:gradFill>
            <a:gsLst>
              <a:gs pos="26000">
                <a:srgbClr val="000000"/>
              </a:gs>
              <a:gs pos="100000">
                <a:schemeClr val="accent1"/>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3611463" cy="6858000"/>
          </a:xfrm>
          <a:prstGeom prst="rect">
            <a:avLst/>
          </a:prstGeom>
          <a:gradFill>
            <a:gsLst>
              <a:gs pos="0">
                <a:schemeClr val="accent1">
                  <a:lumMod val="75000"/>
                  <a:alpha val="56000"/>
                </a:schemeClr>
              </a:gs>
              <a:gs pos="100000">
                <a:srgbClr val="000000">
                  <a:alpha val="52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230721" y="-107390"/>
            <a:ext cx="3853890" cy="4068665"/>
          </a:xfrm>
          <a:prstGeom prst="rect">
            <a:avLst/>
          </a:prstGeom>
          <a:gradFill>
            <a:gsLst>
              <a:gs pos="0">
                <a:srgbClr val="000000">
                  <a:alpha val="34000"/>
                </a:srgbClr>
              </a:gs>
              <a:gs pos="96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robot sitting at a desk with multiple computer screens&#10;&#10;Description automatically generated">
            <a:extLst>
              <a:ext uri="{FF2B5EF4-FFF2-40B4-BE49-F238E27FC236}">
                <a16:creationId xmlns:a16="http://schemas.microsoft.com/office/drawing/2014/main" id="{3279F7B5-750F-926C-4CAE-C3DF67C53E83}"/>
              </a:ext>
            </a:extLst>
          </p:cNvPr>
          <p:cNvPicPr>
            <a:picLocks noChangeAspect="1"/>
          </p:cNvPicPr>
          <p:nvPr/>
        </p:nvPicPr>
        <p:blipFill>
          <a:blip r:embed="rId3"/>
          <a:srcRect r="-3" b="-3"/>
          <a:stretch/>
        </p:blipFill>
        <p:spPr>
          <a:xfrm>
            <a:off x="6096000" y="1012536"/>
            <a:ext cx="4756162" cy="4756162"/>
          </a:xfrm>
          <a:custGeom>
            <a:avLst/>
            <a:gdLst/>
            <a:ahLst/>
            <a:cxnLst/>
            <a:rect l="l" t="t" r="r" b="b"/>
            <a:pathLst>
              <a:path w="5031136" h="5031136">
                <a:moveTo>
                  <a:pt x="2515568" y="0"/>
                </a:moveTo>
                <a:cubicBezTo>
                  <a:pt x="3904878" y="0"/>
                  <a:pt x="5031136" y="1126258"/>
                  <a:pt x="5031136" y="2515568"/>
                </a:cubicBezTo>
                <a:cubicBezTo>
                  <a:pt x="5031136" y="3904878"/>
                  <a:pt x="3904878" y="5031136"/>
                  <a:pt x="2515568" y="5031136"/>
                </a:cubicBezTo>
                <a:cubicBezTo>
                  <a:pt x="1126258" y="5031136"/>
                  <a:pt x="0" y="3904878"/>
                  <a:pt x="0" y="2515568"/>
                </a:cubicBezTo>
                <a:cubicBezTo>
                  <a:pt x="0" y="1126258"/>
                  <a:pt x="1126258" y="0"/>
                  <a:pt x="2515568" y="0"/>
                </a:cubicBezTo>
                <a:close/>
              </a:path>
            </a:pathLst>
          </a:custGeom>
        </p:spPr>
      </p:pic>
      <p:sp>
        <p:nvSpPr>
          <p:cNvPr id="21" name="TextBox 20">
            <a:extLst>
              <a:ext uri="{FF2B5EF4-FFF2-40B4-BE49-F238E27FC236}">
                <a16:creationId xmlns:a16="http://schemas.microsoft.com/office/drawing/2014/main" id="{0BF66BB5-923A-22C2-E7FE-089CA8D5BC75}"/>
              </a:ext>
            </a:extLst>
          </p:cNvPr>
          <p:cNvSpPr txBox="1"/>
          <p:nvPr/>
        </p:nvSpPr>
        <p:spPr>
          <a:xfrm>
            <a:off x="1674383" y="3182778"/>
            <a:ext cx="4075754" cy="492443"/>
          </a:xfrm>
          <a:prstGeom prst="rect">
            <a:avLst/>
          </a:prstGeom>
          <a:noFill/>
        </p:spPr>
        <p:txBody>
          <a:bodyPr wrap="square" rtlCol="0">
            <a:spAutoFit/>
          </a:bodyPr>
          <a:lstStyle/>
          <a:p>
            <a:pPr marL="285750" indent="-285750">
              <a:buFont typeface="Arial" panose="020B0604020202020204" pitchFamily="34" charset="0"/>
              <a:buChar char="•"/>
            </a:pPr>
            <a:r>
              <a:rPr lang="en-US" sz="2600" dirty="0"/>
              <a:t>Verify and Validate</a:t>
            </a:r>
          </a:p>
        </p:txBody>
      </p:sp>
      <p:sp>
        <p:nvSpPr>
          <p:cNvPr id="22" name="TextBox 21">
            <a:extLst>
              <a:ext uri="{FF2B5EF4-FFF2-40B4-BE49-F238E27FC236}">
                <a16:creationId xmlns:a16="http://schemas.microsoft.com/office/drawing/2014/main" id="{627973E8-12AD-AAC4-618A-A23F7B6CAD84}"/>
              </a:ext>
            </a:extLst>
          </p:cNvPr>
          <p:cNvSpPr txBox="1"/>
          <p:nvPr/>
        </p:nvSpPr>
        <p:spPr>
          <a:xfrm>
            <a:off x="1674383" y="4496146"/>
            <a:ext cx="4701899" cy="1569660"/>
          </a:xfrm>
          <a:prstGeom prst="rect">
            <a:avLst/>
          </a:prstGeom>
          <a:noFill/>
        </p:spPr>
        <p:txBody>
          <a:bodyPr wrap="square" rtlCol="0">
            <a:spAutoFit/>
          </a:bodyPr>
          <a:lstStyle/>
          <a:p>
            <a:pPr marL="285750" indent="-285750">
              <a:buFont typeface="Arial" panose="020B0604020202020204" pitchFamily="34" charset="0"/>
              <a:buChar char="•"/>
            </a:pPr>
            <a:r>
              <a:rPr lang="en-US" sz="2400" dirty="0"/>
              <a:t>Automated Test Implementation</a:t>
            </a:r>
          </a:p>
          <a:p>
            <a:pPr marL="285750" indent="-285750">
              <a:buFont typeface="Arial" panose="020B0604020202020204" pitchFamily="34" charset="0"/>
              <a:buChar char="•"/>
            </a:pPr>
            <a:r>
              <a:rPr lang="en-US" sz="2400" dirty="0"/>
              <a:t>Optimization for Efficiency</a:t>
            </a:r>
          </a:p>
          <a:p>
            <a:pPr marL="285750" indent="-285750">
              <a:buFont typeface="Arial" panose="020B0604020202020204" pitchFamily="34" charset="0"/>
              <a:buChar char="•"/>
            </a:pPr>
            <a:r>
              <a:rPr lang="en-US" sz="2400" dirty="0"/>
              <a:t>Consistency Enforcement</a:t>
            </a:r>
          </a:p>
          <a:p>
            <a:pPr marL="285750" indent="-285750">
              <a:buFont typeface="Arial" panose="020B0604020202020204" pitchFamily="34" charset="0"/>
              <a:buChar char="•"/>
            </a:pPr>
            <a:r>
              <a:rPr lang="en-US" sz="2400" dirty="0"/>
              <a:t>Dynamic Adjustments</a:t>
            </a:r>
          </a:p>
        </p:txBody>
      </p:sp>
      <p:pic>
        <p:nvPicPr>
          <p:cNvPr id="23" name="Picture 22">
            <a:extLst>
              <a:ext uri="{FF2B5EF4-FFF2-40B4-BE49-F238E27FC236}">
                <a16:creationId xmlns:a16="http://schemas.microsoft.com/office/drawing/2014/main" id="{7D98EE8E-AA7B-9A4F-03BE-15B290199E81}"/>
              </a:ext>
            </a:extLst>
          </p:cNvPr>
          <p:cNvPicPr>
            <a:picLocks noChangeAspect="1"/>
          </p:cNvPicPr>
          <p:nvPr/>
        </p:nvPicPr>
        <p:blipFill>
          <a:blip r:embed="rId4">
            <a:clrChange>
              <a:clrFrom>
                <a:srgbClr val="000000">
                  <a:alpha val="0"/>
                </a:srgbClr>
              </a:clrFrom>
              <a:clrTo>
                <a:srgbClr val="000000">
                  <a:alpha val="0"/>
                </a:srgbClr>
              </a:clrTo>
            </a:clrChange>
          </a:blip>
          <a:stretch>
            <a:fillRect/>
          </a:stretch>
        </p:blipFill>
        <p:spPr>
          <a:xfrm>
            <a:off x="643264" y="2660484"/>
            <a:ext cx="1062115" cy="1544895"/>
          </a:xfrm>
          <a:prstGeom prst="rect">
            <a:avLst/>
          </a:prstGeom>
          <a:effectLst>
            <a:glow rad="258466">
              <a:schemeClr val="bg1"/>
            </a:glow>
          </a:effectLst>
        </p:spPr>
      </p:pic>
      <p:pic>
        <p:nvPicPr>
          <p:cNvPr id="24" name="Picture 23">
            <a:extLst>
              <a:ext uri="{FF2B5EF4-FFF2-40B4-BE49-F238E27FC236}">
                <a16:creationId xmlns:a16="http://schemas.microsoft.com/office/drawing/2014/main" id="{E0917FA4-9C9E-D396-6BC5-5422299D3B2B}"/>
              </a:ext>
            </a:extLst>
          </p:cNvPr>
          <p:cNvPicPr>
            <a:picLocks noChangeAspect="1"/>
          </p:cNvPicPr>
          <p:nvPr/>
        </p:nvPicPr>
        <p:blipFill>
          <a:blip r:embed="rId5">
            <a:clrChange>
              <a:clrFrom>
                <a:srgbClr val="8CBBDF"/>
              </a:clrFrom>
              <a:clrTo>
                <a:srgbClr val="8CBBDF">
                  <a:alpha val="0"/>
                </a:srgbClr>
              </a:clrTo>
            </a:clrChange>
          </a:blip>
          <a:stretch>
            <a:fillRect/>
          </a:stretch>
        </p:blipFill>
        <p:spPr>
          <a:xfrm>
            <a:off x="647044" y="4733581"/>
            <a:ext cx="889000" cy="1117600"/>
          </a:xfrm>
          <a:prstGeom prst="rect">
            <a:avLst/>
          </a:prstGeom>
          <a:effectLst>
            <a:glow rad="254000">
              <a:schemeClr val="bg1"/>
            </a:glow>
          </a:effectLst>
        </p:spPr>
      </p:pic>
    </p:spTree>
    <p:extLst>
      <p:ext uri="{BB962C8B-B14F-4D97-AF65-F5344CB8AC3E}">
        <p14:creationId xmlns:p14="http://schemas.microsoft.com/office/powerpoint/2010/main" val="1640251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robot standing in front of a large screen&#10;&#10;Description automatically generated">
            <a:extLst>
              <a:ext uri="{FF2B5EF4-FFF2-40B4-BE49-F238E27FC236}">
                <a16:creationId xmlns:a16="http://schemas.microsoft.com/office/drawing/2014/main" id="{443A49AF-6E7C-CC9B-7ABF-458D0116476A}"/>
              </a:ext>
            </a:extLst>
          </p:cNvPr>
          <p:cNvPicPr>
            <a:picLocks noChangeAspect="1"/>
          </p:cNvPicPr>
          <p:nvPr/>
        </p:nvPicPr>
        <p:blipFill>
          <a:blip r:embed="rId3"/>
          <a:srcRect t="11587" b="17490"/>
          <a:stretch/>
        </p:blipFill>
        <p:spPr>
          <a:xfrm>
            <a:off x="1" y="10"/>
            <a:ext cx="9669642" cy="6857990"/>
          </a:xfrm>
          <a:prstGeom prst="rect">
            <a:avLst/>
          </a:prstGeom>
        </p:spPr>
      </p:pic>
      <p:sp>
        <p:nvSpPr>
          <p:cNvPr id="13" name="Rectangle 12">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292589-82E4-F78C-F916-5071D18FECF6}"/>
              </a:ext>
            </a:extLst>
          </p:cNvPr>
          <p:cNvSpPr>
            <a:spLocks noGrp="1"/>
          </p:cNvSpPr>
          <p:nvPr>
            <p:ph type="title"/>
          </p:nvPr>
        </p:nvSpPr>
        <p:spPr>
          <a:xfrm>
            <a:off x="8424499" y="169289"/>
            <a:ext cx="3445765" cy="1531920"/>
          </a:xfrm>
          <a:noFill/>
        </p:spPr>
        <p:txBody>
          <a:bodyPr vert="horz" lIns="91440" tIns="45720" rIns="91440" bIns="45720" rtlCol="0" anchor="b">
            <a:normAutofit/>
          </a:bodyPr>
          <a:lstStyle/>
          <a:p>
            <a:r>
              <a:rPr lang="en-US" sz="5200" dirty="0"/>
              <a:t>Stage 6 - Analysis</a:t>
            </a:r>
          </a:p>
        </p:txBody>
      </p:sp>
      <p:pic>
        <p:nvPicPr>
          <p:cNvPr id="16" name="Picture 15">
            <a:extLst>
              <a:ext uri="{FF2B5EF4-FFF2-40B4-BE49-F238E27FC236}">
                <a16:creationId xmlns:a16="http://schemas.microsoft.com/office/drawing/2014/main" id="{23267B7F-0A18-4A33-7886-1B2160BD8044}"/>
              </a:ext>
            </a:extLst>
          </p:cNvPr>
          <p:cNvPicPr>
            <a:picLocks noChangeAspect="1"/>
          </p:cNvPicPr>
          <p:nvPr/>
        </p:nvPicPr>
        <p:blipFill>
          <a:blip r:embed="rId4"/>
          <a:stretch>
            <a:fillRect/>
          </a:stretch>
        </p:blipFill>
        <p:spPr>
          <a:xfrm>
            <a:off x="10732049" y="1807194"/>
            <a:ext cx="1062115" cy="1544895"/>
          </a:xfrm>
          <a:prstGeom prst="rect">
            <a:avLst/>
          </a:prstGeom>
          <a:effectLst>
            <a:glow rad="460441">
              <a:schemeClr val="bg1">
                <a:alpha val="40000"/>
              </a:schemeClr>
            </a:glow>
            <a:softEdge rad="0"/>
          </a:effectLst>
        </p:spPr>
      </p:pic>
      <p:pic>
        <p:nvPicPr>
          <p:cNvPr id="17" name="Picture 16">
            <a:extLst>
              <a:ext uri="{FF2B5EF4-FFF2-40B4-BE49-F238E27FC236}">
                <a16:creationId xmlns:a16="http://schemas.microsoft.com/office/drawing/2014/main" id="{665E178D-1B53-3449-CE95-E491A0A9D932}"/>
              </a:ext>
            </a:extLst>
          </p:cNvPr>
          <p:cNvPicPr>
            <a:picLocks noChangeAspect="1"/>
          </p:cNvPicPr>
          <p:nvPr/>
        </p:nvPicPr>
        <p:blipFill>
          <a:blip r:embed="rId5"/>
          <a:stretch>
            <a:fillRect/>
          </a:stretch>
        </p:blipFill>
        <p:spPr>
          <a:xfrm>
            <a:off x="10876830" y="4346647"/>
            <a:ext cx="889000" cy="1117600"/>
          </a:xfrm>
          <a:prstGeom prst="rect">
            <a:avLst/>
          </a:prstGeom>
        </p:spPr>
      </p:pic>
      <p:sp>
        <p:nvSpPr>
          <p:cNvPr id="18" name="TextBox 17">
            <a:extLst>
              <a:ext uri="{FF2B5EF4-FFF2-40B4-BE49-F238E27FC236}">
                <a16:creationId xmlns:a16="http://schemas.microsoft.com/office/drawing/2014/main" id="{77420516-7BD8-A39A-976D-E7D10FF46799}"/>
              </a:ext>
            </a:extLst>
          </p:cNvPr>
          <p:cNvSpPr txBox="1"/>
          <p:nvPr/>
        </p:nvSpPr>
        <p:spPr>
          <a:xfrm>
            <a:off x="6157255" y="2121897"/>
            <a:ext cx="4075754" cy="830997"/>
          </a:xfrm>
          <a:prstGeom prst="rect">
            <a:avLst/>
          </a:prstGeom>
          <a:solidFill>
            <a:schemeClr val="bg1"/>
          </a:solidFill>
          <a:effectLst>
            <a:glow rad="460441">
              <a:schemeClr val="bg1"/>
            </a:glow>
            <a:softEdge rad="0"/>
          </a:effectLst>
        </p:spPr>
        <p:txBody>
          <a:bodyPr wrap="square" rtlCol="0">
            <a:spAutoFit/>
          </a:bodyPr>
          <a:lstStyle/>
          <a:p>
            <a:pPr marL="285750" indent="-285750">
              <a:buFont typeface="Arial" panose="020B0604020202020204" pitchFamily="34" charset="0"/>
              <a:buChar char="•"/>
            </a:pPr>
            <a:r>
              <a:rPr lang="en-US" sz="2400" dirty="0"/>
              <a:t>Review Insights</a:t>
            </a:r>
          </a:p>
          <a:p>
            <a:pPr marL="285750" indent="-285750">
              <a:buFont typeface="Arial" panose="020B0604020202020204" pitchFamily="34" charset="0"/>
              <a:buChar char="•"/>
            </a:pPr>
            <a:r>
              <a:rPr lang="en-US" sz="2400" dirty="0"/>
              <a:t>Act on Recommendations</a:t>
            </a:r>
          </a:p>
        </p:txBody>
      </p:sp>
      <p:sp>
        <p:nvSpPr>
          <p:cNvPr id="19" name="TextBox 18">
            <a:extLst>
              <a:ext uri="{FF2B5EF4-FFF2-40B4-BE49-F238E27FC236}">
                <a16:creationId xmlns:a16="http://schemas.microsoft.com/office/drawing/2014/main" id="{247D30C0-78BE-5256-5476-8CE9B36F30A2}"/>
              </a:ext>
            </a:extLst>
          </p:cNvPr>
          <p:cNvSpPr txBox="1"/>
          <p:nvPr/>
        </p:nvSpPr>
        <p:spPr>
          <a:xfrm>
            <a:off x="6094475" y="3751285"/>
            <a:ext cx="4701899" cy="2308324"/>
          </a:xfrm>
          <a:prstGeom prst="rect">
            <a:avLst/>
          </a:prstGeom>
          <a:solidFill>
            <a:schemeClr val="bg1"/>
          </a:solidFill>
          <a:effectLst>
            <a:glow rad="464708">
              <a:schemeClr val="bg1"/>
            </a:glow>
          </a:effectLst>
        </p:spPr>
        <p:txBody>
          <a:bodyPr wrap="square" rtlCol="0">
            <a:spAutoFit/>
          </a:bodyPr>
          <a:lstStyle/>
          <a:p>
            <a:pPr marL="285750" indent="-285750">
              <a:buFont typeface="Arial" panose="020B0604020202020204" pitchFamily="34" charset="0"/>
              <a:buChar char="•"/>
            </a:pPr>
            <a:r>
              <a:rPr lang="en-US" sz="2400" dirty="0"/>
              <a:t>Automated Summarization</a:t>
            </a:r>
          </a:p>
          <a:p>
            <a:pPr marL="285750" indent="-285750">
              <a:buFont typeface="Arial" panose="020B0604020202020204" pitchFamily="34" charset="0"/>
              <a:buChar char="•"/>
            </a:pPr>
            <a:r>
              <a:rPr lang="en-US" sz="2400" dirty="0"/>
              <a:t>Insightful Highlights</a:t>
            </a:r>
          </a:p>
          <a:p>
            <a:pPr marL="285750" indent="-285750">
              <a:buFont typeface="Arial" panose="020B0604020202020204" pitchFamily="34" charset="0"/>
              <a:buChar char="•"/>
            </a:pPr>
            <a:r>
              <a:rPr lang="en-US" sz="2400" dirty="0"/>
              <a:t>Anomaly and Pattern Detection</a:t>
            </a:r>
          </a:p>
          <a:p>
            <a:pPr marL="285750" indent="-285750">
              <a:buFont typeface="Arial" panose="020B0604020202020204" pitchFamily="34" charset="0"/>
              <a:buChar char="•"/>
            </a:pPr>
            <a:r>
              <a:rPr lang="en-US" sz="2400" dirty="0"/>
              <a:t>Root Cause Analysis</a:t>
            </a:r>
          </a:p>
          <a:p>
            <a:pPr marL="285750" indent="-285750">
              <a:buFont typeface="Arial" panose="020B0604020202020204" pitchFamily="34" charset="0"/>
              <a:buChar char="•"/>
            </a:pPr>
            <a:r>
              <a:rPr lang="en-US" sz="2400" dirty="0"/>
              <a:t>Predictive Analysis</a:t>
            </a:r>
          </a:p>
          <a:p>
            <a:pPr marL="285750" indent="-285750">
              <a:buFont typeface="Arial" panose="020B0604020202020204" pitchFamily="34" charset="0"/>
              <a:buChar char="•"/>
            </a:pPr>
            <a:r>
              <a:rPr lang="en-US" sz="2400" dirty="0"/>
              <a:t>Continuous Feedback Loop</a:t>
            </a:r>
          </a:p>
        </p:txBody>
      </p:sp>
    </p:spTree>
    <p:extLst>
      <p:ext uri="{BB962C8B-B14F-4D97-AF65-F5344CB8AC3E}">
        <p14:creationId xmlns:p14="http://schemas.microsoft.com/office/powerpoint/2010/main" val="957679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B626DA-EA77-8542-C1D0-EEB454A8AA43}"/>
              </a:ext>
            </a:extLst>
          </p:cNvPr>
          <p:cNvSpPr>
            <a:spLocks noGrp="1"/>
          </p:cNvSpPr>
          <p:nvPr>
            <p:ph type="title"/>
          </p:nvPr>
        </p:nvSpPr>
        <p:spPr>
          <a:xfrm>
            <a:off x="640080" y="325369"/>
            <a:ext cx="4368602" cy="1956841"/>
          </a:xfrm>
        </p:spPr>
        <p:txBody>
          <a:bodyPr anchor="b">
            <a:normAutofit/>
          </a:bodyPr>
          <a:lstStyle/>
          <a:p>
            <a:r>
              <a:rPr lang="en-US" sz="5400" dirty="0"/>
              <a:t>Our Ambition</a:t>
            </a:r>
          </a:p>
        </p:txBody>
      </p:sp>
      <p:sp>
        <p:nvSpPr>
          <p:cNvPr id="4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0F215BE-F9FD-7392-F725-BF483823279A}"/>
              </a:ext>
            </a:extLst>
          </p:cNvPr>
          <p:cNvSpPr>
            <a:spLocks noGrp="1"/>
          </p:cNvSpPr>
          <p:nvPr>
            <p:ph idx="1"/>
          </p:nvPr>
        </p:nvSpPr>
        <p:spPr>
          <a:xfrm>
            <a:off x="640080" y="2872899"/>
            <a:ext cx="4243589" cy="3320668"/>
          </a:xfrm>
        </p:spPr>
        <p:txBody>
          <a:bodyPr>
            <a:normAutofit/>
          </a:bodyPr>
          <a:lstStyle/>
          <a:p>
            <a:pPr marL="0" indent="0">
              <a:buNone/>
            </a:pPr>
            <a:endParaRPr lang="en-US" dirty="0"/>
          </a:p>
          <a:p>
            <a:pPr marL="0" indent="0">
              <a:buNone/>
            </a:pPr>
            <a:r>
              <a:rPr lang="en-US" dirty="0"/>
              <a:t>1. Improve </a:t>
            </a:r>
            <a:r>
              <a:rPr lang="en-US" b="1" dirty="0"/>
              <a:t>efficiency</a:t>
            </a:r>
            <a:r>
              <a:rPr lang="en-US" dirty="0"/>
              <a:t> by an order of magnitude</a:t>
            </a:r>
          </a:p>
          <a:p>
            <a:pPr marL="0" indent="0">
              <a:buNone/>
            </a:pPr>
            <a:endParaRPr lang="en-US" dirty="0"/>
          </a:p>
          <a:p>
            <a:pPr marL="0" indent="0">
              <a:buNone/>
            </a:pPr>
            <a:r>
              <a:rPr lang="en-US" dirty="0"/>
              <a:t>2. Improve </a:t>
            </a:r>
            <a:r>
              <a:rPr lang="en-US" b="1" dirty="0"/>
              <a:t>quality</a:t>
            </a:r>
            <a:r>
              <a:rPr lang="en-US" dirty="0"/>
              <a:t> by an order of magnitude</a:t>
            </a:r>
          </a:p>
        </p:txBody>
      </p:sp>
      <p:pic>
        <p:nvPicPr>
          <p:cNvPr id="5" name="Picture 4" descr="A person in a black suit flying through the air over a city&#10;&#10;Description automatically generated">
            <a:extLst>
              <a:ext uri="{FF2B5EF4-FFF2-40B4-BE49-F238E27FC236}">
                <a16:creationId xmlns:a16="http://schemas.microsoft.com/office/drawing/2014/main" id="{6BED799A-2EEF-7C04-5F0D-80E24E0C31E0}"/>
              </a:ext>
            </a:extLst>
          </p:cNvPr>
          <p:cNvPicPr>
            <a:picLocks noChangeAspect="1"/>
          </p:cNvPicPr>
          <p:nvPr/>
        </p:nvPicPr>
        <p:blipFill>
          <a:blip r:embed="rId2"/>
          <a:srcRect b="30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323145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descr="SuperVisionAI Demo">
            <a:hlinkClick r:id="" action="ppaction://media"/>
            <a:extLst>
              <a:ext uri="{FF2B5EF4-FFF2-40B4-BE49-F238E27FC236}">
                <a16:creationId xmlns:a16="http://schemas.microsoft.com/office/drawing/2014/main" id="{1153FC7E-CC2D-69FE-E127-70430314F199}"/>
              </a:ext>
            </a:extLst>
          </p:cNvPr>
          <p:cNvPicPr>
            <a:picLocks noRot="1" noChangeAspect="1"/>
          </p:cNvPicPr>
          <p:nvPr>
            <a:videoFile r:link="rId1"/>
          </p:nvPr>
        </p:nvPicPr>
        <p:blipFill>
          <a:blip r:embed="rId3"/>
          <a:stretch>
            <a:fillRect/>
          </a:stretch>
        </p:blipFill>
        <p:spPr>
          <a:xfrm>
            <a:off x="0" y="0"/>
            <a:ext cx="12192000" cy="6888480"/>
          </a:xfrm>
          <a:prstGeom prst="rect">
            <a:avLst/>
          </a:prstGeom>
        </p:spPr>
      </p:pic>
    </p:spTree>
    <p:extLst>
      <p:ext uri="{BB962C8B-B14F-4D97-AF65-F5344CB8AC3E}">
        <p14:creationId xmlns:p14="http://schemas.microsoft.com/office/powerpoint/2010/main" val="3046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347D6575-0B06-40B2-9D0F-298202F6BC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Arc 18">
            <a:extLst>
              <a:ext uri="{FF2B5EF4-FFF2-40B4-BE49-F238E27FC236}">
                <a16:creationId xmlns:a16="http://schemas.microsoft.com/office/drawing/2014/main" id="{E2B33195-5BCA-4BB7-A82D-673952268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604789">
            <a:off x="675639" y="775849"/>
            <a:ext cx="2987899" cy="2987899"/>
          </a:xfrm>
          <a:prstGeom prst="arc">
            <a:avLst>
              <a:gd name="adj1" fmla="val 14455503"/>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E159099-07BB-CEB4-4CA5-A4A54327F18C}"/>
              </a:ext>
            </a:extLst>
          </p:cNvPr>
          <p:cNvSpPr>
            <a:spLocks noGrp="1"/>
          </p:cNvSpPr>
          <p:nvPr>
            <p:ph type="title"/>
          </p:nvPr>
        </p:nvSpPr>
        <p:spPr>
          <a:xfrm>
            <a:off x="806961" y="1812054"/>
            <a:ext cx="5085580" cy="2387600"/>
          </a:xfrm>
        </p:spPr>
        <p:txBody>
          <a:bodyPr vert="horz" lIns="91440" tIns="45720" rIns="91440" bIns="45720" rtlCol="0" anchor="b">
            <a:normAutofit/>
          </a:bodyPr>
          <a:lstStyle/>
          <a:p>
            <a:r>
              <a:rPr lang="en-US" sz="9600" dirty="0">
                <a:solidFill>
                  <a:schemeClr val="bg1"/>
                </a:solidFill>
              </a:rPr>
              <a:t>Q &amp; A</a:t>
            </a:r>
          </a:p>
        </p:txBody>
      </p:sp>
      <p:sp>
        <p:nvSpPr>
          <p:cNvPr id="21" name="Oval 20">
            <a:extLst>
              <a:ext uri="{FF2B5EF4-FFF2-40B4-BE49-F238E27FC236}">
                <a16:creationId xmlns:a16="http://schemas.microsoft.com/office/drawing/2014/main" id="{CF8AD9F3-9AF6-494F-83A3-2F67756393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49802" y="832686"/>
            <a:ext cx="1104943" cy="107496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A group of people sitting around a round table&#10;&#10;Description automatically generated">
            <a:extLst>
              <a:ext uri="{FF2B5EF4-FFF2-40B4-BE49-F238E27FC236}">
                <a16:creationId xmlns:a16="http://schemas.microsoft.com/office/drawing/2014/main" id="{79F7D71F-412E-7D6F-C2A0-69331E4982BF}"/>
              </a:ext>
            </a:extLst>
          </p:cNvPr>
          <p:cNvPicPr>
            <a:picLocks noChangeAspect="1"/>
          </p:cNvPicPr>
          <p:nvPr/>
        </p:nvPicPr>
        <p:blipFill>
          <a:blip r:embed="rId2"/>
          <a:srcRect r="2" b="2"/>
          <a:stretch/>
        </p:blipFill>
        <p:spPr>
          <a:xfrm>
            <a:off x="6520859" y="795510"/>
            <a:ext cx="5137520" cy="5137520"/>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23" name="Rectangle 22">
            <a:extLst>
              <a:ext uri="{FF2B5EF4-FFF2-40B4-BE49-F238E27FC236}">
                <a16:creationId xmlns:a16="http://schemas.microsoft.com/office/drawing/2014/main" id="{0DA5DB8B-7E5C-4ABC-8069-A9A8806F3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82154" y="4925384"/>
            <a:ext cx="876704" cy="876704"/>
          </a:xfrm>
          <a:prstGeom prst="rect">
            <a:avLst/>
          </a:prstGeom>
          <a:noFill/>
          <a:ln w="127000">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9554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8120C08-DD20-6892-B48F-B45915483D6A}"/>
              </a:ext>
            </a:extLst>
          </p:cNvPr>
          <p:cNvSpPr txBox="1"/>
          <p:nvPr/>
        </p:nvSpPr>
        <p:spPr>
          <a:xfrm>
            <a:off x="481484" y="1166841"/>
            <a:ext cx="4819859" cy="4524315"/>
          </a:xfrm>
          <a:prstGeom prst="rect">
            <a:avLst/>
          </a:prstGeom>
          <a:noFill/>
        </p:spPr>
        <p:txBody>
          <a:bodyPr wrap="square">
            <a:spAutoFit/>
          </a:bodyPr>
          <a:lstStyle/>
          <a:p>
            <a:pPr algn="ctr"/>
            <a:r>
              <a:rPr lang="en-US" sz="4800" dirty="0">
                <a:cs typeface="Freestyle Script" panose="020F0502020204030204" pitchFamily="34" charset="0"/>
              </a:rPr>
              <a:t>As we enter the age of AI, let this be your mantra:</a:t>
            </a:r>
          </a:p>
          <a:p>
            <a:endParaRPr lang="en-US" sz="4800" dirty="0">
              <a:cs typeface="Freestyle Script" panose="020F0502020204030204" pitchFamily="34" charset="0"/>
            </a:endParaRPr>
          </a:p>
          <a:p>
            <a:pPr algn="ctr"/>
            <a:r>
              <a:rPr lang="en-US" sz="4800" dirty="0">
                <a:cs typeface="Freestyle Script" panose="020F0502020204030204" pitchFamily="34" charset="0"/>
              </a:rPr>
              <a:t>Let the robots do the work!</a:t>
            </a:r>
          </a:p>
        </p:txBody>
      </p:sp>
      <p:pic>
        <p:nvPicPr>
          <p:cNvPr id="9" name="Picture 8" descr="A group of robots working on a circuit board&#10;&#10;Description automatically generated">
            <a:extLst>
              <a:ext uri="{FF2B5EF4-FFF2-40B4-BE49-F238E27FC236}">
                <a16:creationId xmlns:a16="http://schemas.microsoft.com/office/drawing/2014/main" id="{B292F6A8-CF31-7ACF-C306-424071AF67BC}"/>
              </a:ext>
            </a:extLst>
          </p:cNvPr>
          <p:cNvPicPr>
            <a:picLocks noChangeAspect="1"/>
          </p:cNvPicPr>
          <p:nvPr/>
        </p:nvPicPr>
        <p:blipFill>
          <a:blip r:embed="rId2"/>
          <a:stretch>
            <a:fillRect/>
          </a:stretch>
        </p:blipFill>
        <p:spPr>
          <a:xfrm>
            <a:off x="5748773" y="410028"/>
            <a:ext cx="6037943" cy="6037943"/>
          </a:xfrm>
          <a:prstGeom prst="rect">
            <a:avLst/>
          </a:prstGeom>
        </p:spPr>
      </p:pic>
    </p:spTree>
    <p:extLst>
      <p:ext uri="{BB962C8B-B14F-4D97-AF65-F5344CB8AC3E}">
        <p14:creationId xmlns:p14="http://schemas.microsoft.com/office/powerpoint/2010/main" val="717593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44CF3A-04EA-5BB0-FAAC-4020FF392EA8}"/>
              </a:ext>
            </a:extLst>
          </p:cNvPr>
          <p:cNvSpPr>
            <a:spLocks noGrp="1"/>
          </p:cNvSpPr>
          <p:nvPr>
            <p:ph type="title"/>
          </p:nvPr>
        </p:nvSpPr>
        <p:spPr>
          <a:xfrm>
            <a:off x="7320466" y="609600"/>
            <a:ext cx="4140014" cy="1330839"/>
          </a:xfrm>
        </p:spPr>
        <p:txBody>
          <a:bodyPr>
            <a:normAutofit/>
          </a:bodyPr>
          <a:lstStyle/>
          <a:p>
            <a:r>
              <a:rPr lang="en-US" sz="4100" dirty="0"/>
              <a:t>Automated Testing Pain Points</a:t>
            </a:r>
          </a:p>
        </p:txBody>
      </p:sp>
      <p:pic>
        <p:nvPicPr>
          <p:cNvPr id="8" name="Picture 7" descr="A person sitting at a desk with his head in his hands&#10;&#10;Description automatically generated">
            <a:extLst>
              <a:ext uri="{FF2B5EF4-FFF2-40B4-BE49-F238E27FC236}">
                <a16:creationId xmlns:a16="http://schemas.microsoft.com/office/drawing/2014/main" id="{611F76D9-2BA4-6AA1-3CFF-DAA5FD44BAFF}"/>
              </a:ext>
            </a:extLst>
          </p:cNvPr>
          <p:cNvPicPr>
            <a:picLocks noChangeAspect="1"/>
          </p:cNvPicPr>
          <p:nvPr/>
        </p:nvPicPr>
        <p:blipFill>
          <a:blip r:embed="rId3"/>
          <a:srcRect t="633" r="-2" b="-2"/>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Content Placeholder 2">
            <a:extLst>
              <a:ext uri="{FF2B5EF4-FFF2-40B4-BE49-F238E27FC236}">
                <a16:creationId xmlns:a16="http://schemas.microsoft.com/office/drawing/2014/main" id="{0728233A-2146-9A7D-2BA3-EFAFD292CF32}"/>
              </a:ext>
            </a:extLst>
          </p:cNvPr>
          <p:cNvSpPr>
            <a:spLocks noGrp="1"/>
          </p:cNvSpPr>
          <p:nvPr>
            <p:ph idx="1"/>
          </p:nvPr>
        </p:nvSpPr>
        <p:spPr>
          <a:xfrm>
            <a:off x="7320465" y="2194102"/>
            <a:ext cx="4140013" cy="3908586"/>
          </a:xfrm>
        </p:spPr>
        <p:txBody>
          <a:bodyPr>
            <a:normAutofit/>
          </a:bodyPr>
          <a:lstStyle/>
          <a:p>
            <a:r>
              <a:rPr lang="en-US" sz="1900" dirty="0"/>
              <a:t>High Maintenance Costs</a:t>
            </a:r>
          </a:p>
          <a:p>
            <a:r>
              <a:rPr lang="en-US" sz="1900" dirty="0"/>
              <a:t>Scalability Issues</a:t>
            </a:r>
          </a:p>
          <a:p>
            <a:r>
              <a:rPr lang="en-US" sz="1900" dirty="0"/>
              <a:t>Skill Gaps</a:t>
            </a:r>
          </a:p>
          <a:p>
            <a:r>
              <a:rPr lang="en-US" sz="1900" dirty="0"/>
              <a:t>Flaky Tests</a:t>
            </a:r>
          </a:p>
          <a:p>
            <a:r>
              <a:rPr lang="en-US" sz="1900" dirty="0"/>
              <a:t>Limited Complex Coverage</a:t>
            </a:r>
          </a:p>
          <a:p>
            <a:r>
              <a:rPr lang="en-US" sz="1900" dirty="0"/>
              <a:t>Dynamic Element Challenges</a:t>
            </a:r>
          </a:p>
          <a:p>
            <a:r>
              <a:rPr lang="en-US" sz="1900" dirty="0"/>
              <a:t>Cross-Platform Limitations</a:t>
            </a:r>
          </a:p>
          <a:p>
            <a:r>
              <a:rPr lang="en-US" sz="1900" dirty="0"/>
              <a:t>Weak Reporting</a:t>
            </a:r>
          </a:p>
          <a:p>
            <a:r>
              <a:rPr lang="en-US" sz="1900" dirty="0"/>
              <a:t>Misalignment with Business Goals</a:t>
            </a:r>
          </a:p>
          <a:p>
            <a:r>
              <a:rPr lang="en-US" sz="1900" dirty="0"/>
              <a:t>Inflexibility to Change</a:t>
            </a:r>
          </a:p>
        </p:txBody>
      </p:sp>
      <p:sp>
        <p:nvSpPr>
          <p:cNvPr id="6" name="AutoShape 2" descr="file:///Users/john/Downloads/DALL%C2%B7E%202024-08-20%2023.37.55%20-%20A%20digital%20illustration%20of%20a%20person%20seen%20from%20behind,%20sitting%20at%20a%20desk%20in%20an%20office%20environment%20with%20several%20other%20co-workers%20in%20the%20background.%20The%20p.webp">
            <a:extLst>
              <a:ext uri="{FF2B5EF4-FFF2-40B4-BE49-F238E27FC236}">
                <a16:creationId xmlns:a16="http://schemas.microsoft.com/office/drawing/2014/main" id="{44B2E6AF-483B-8B50-AFD6-B085E695A110}"/>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95681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E12FB9-C2E5-0A68-5156-BD8A53E28EF1}"/>
              </a:ext>
            </a:extLst>
          </p:cNvPr>
          <p:cNvSpPr>
            <a:spLocks noGrp="1"/>
          </p:cNvSpPr>
          <p:nvPr>
            <p:ph type="title"/>
          </p:nvPr>
        </p:nvSpPr>
        <p:spPr>
          <a:xfrm>
            <a:off x="640080" y="325369"/>
            <a:ext cx="4368602" cy="1956841"/>
          </a:xfrm>
        </p:spPr>
        <p:txBody>
          <a:bodyPr anchor="b">
            <a:normAutofit/>
          </a:bodyPr>
          <a:lstStyle/>
          <a:p>
            <a:r>
              <a:rPr lang="en-US" sz="5400"/>
              <a:t>SuperVisionAI Aspirations</a:t>
            </a:r>
          </a:p>
        </p:txBody>
      </p:sp>
      <p:sp>
        <p:nvSpPr>
          <p:cNvPr id="1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CB381F6-328A-3643-E16F-BCA7ED9134D9}"/>
              </a:ext>
            </a:extLst>
          </p:cNvPr>
          <p:cNvSpPr>
            <a:spLocks noGrp="1"/>
          </p:cNvSpPr>
          <p:nvPr>
            <p:ph idx="1"/>
          </p:nvPr>
        </p:nvSpPr>
        <p:spPr>
          <a:xfrm>
            <a:off x="640081" y="2872899"/>
            <a:ext cx="4368602" cy="3320668"/>
          </a:xfrm>
        </p:spPr>
        <p:txBody>
          <a:bodyPr>
            <a:noAutofit/>
          </a:bodyPr>
          <a:lstStyle/>
          <a:p>
            <a:r>
              <a:rPr lang="en-US" sz="1800" dirty="0"/>
              <a:t>Accelerate test development</a:t>
            </a:r>
          </a:p>
          <a:p>
            <a:r>
              <a:rPr lang="en-US" sz="1800" dirty="0"/>
              <a:t>Cut down maintenance costs</a:t>
            </a:r>
          </a:p>
          <a:p>
            <a:r>
              <a:rPr lang="en-US" sz="1800" dirty="0"/>
              <a:t>Minimize the need for specialized skills</a:t>
            </a:r>
          </a:p>
          <a:p>
            <a:r>
              <a:rPr lang="en-US" sz="1800" dirty="0"/>
              <a:t>Enhance test quality</a:t>
            </a:r>
          </a:p>
          <a:p>
            <a:r>
              <a:rPr lang="en-US" sz="1800" dirty="0"/>
              <a:t>Boost resilience to change</a:t>
            </a:r>
          </a:p>
          <a:p>
            <a:r>
              <a:rPr lang="en-US" sz="1800" dirty="0"/>
              <a:t>Strengthen business alignment</a:t>
            </a:r>
          </a:p>
          <a:p>
            <a:r>
              <a:rPr lang="en-US" sz="1800" dirty="0"/>
              <a:t>Optimize reporting</a:t>
            </a:r>
          </a:p>
          <a:p>
            <a:r>
              <a:rPr lang="en-US" sz="1800" dirty="0"/>
              <a:t>Shorten time to market</a:t>
            </a:r>
          </a:p>
        </p:txBody>
      </p:sp>
      <p:pic>
        <p:nvPicPr>
          <p:cNvPr id="5" name="Picture 4" descr="A poster of a person with blue hair and glowing eyes&#10;&#10;Description automatically generated">
            <a:extLst>
              <a:ext uri="{FF2B5EF4-FFF2-40B4-BE49-F238E27FC236}">
                <a16:creationId xmlns:a16="http://schemas.microsoft.com/office/drawing/2014/main" id="{8A902687-EFA8-3C54-1D56-1661457AC660}"/>
              </a:ext>
            </a:extLst>
          </p:cNvPr>
          <p:cNvPicPr>
            <a:picLocks noChangeAspect="1"/>
          </p:cNvPicPr>
          <p:nvPr/>
        </p:nvPicPr>
        <p:blipFill>
          <a:blip r:embed="rId2"/>
          <a:srcRect t="7337" r="-1" b="35585"/>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218192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D0D6D3E-D7F9-4591-9CA9-DDF4DB1F7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F6F0AA2-01F1-FBB0-9B53-F8A1ABF316C3}"/>
              </a:ext>
            </a:extLst>
          </p:cNvPr>
          <p:cNvSpPr>
            <a:spLocks noGrp="1"/>
          </p:cNvSpPr>
          <p:nvPr>
            <p:ph type="title"/>
          </p:nvPr>
        </p:nvSpPr>
        <p:spPr>
          <a:xfrm>
            <a:off x="795281" y="1068147"/>
            <a:ext cx="5113360" cy="858795"/>
          </a:xfrm>
        </p:spPr>
        <p:txBody>
          <a:bodyPr vert="horz" lIns="91440" tIns="45720" rIns="91440" bIns="45720" rtlCol="0" anchor="t">
            <a:noAutofit/>
          </a:bodyPr>
          <a:lstStyle/>
          <a:p>
            <a:r>
              <a:rPr lang="en-US" sz="6000" dirty="0"/>
              <a:t>But how?</a:t>
            </a:r>
          </a:p>
        </p:txBody>
      </p:sp>
      <p:sp>
        <p:nvSpPr>
          <p:cNvPr id="12" name="Rectangle 11">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4068664" cy="6858000"/>
          </a:xfrm>
          <a:prstGeom prst="rect">
            <a:avLst/>
          </a:prstGeom>
          <a:gradFill>
            <a:gsLst>
              <a:gs pos="26000">
                <a:srgbClr val="000000"/>
              </a:gs>
              <a:gs pos="100000">
                <a:schemeClr val="accent1"/>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3611463" cy="6858000"/>
          </a:xfrm>
          <a:prstGeom prst="rect">
            <a:avLst/>
          </a:prstGeom>
          <a:gradFill>
            <a:gsLst>
              <a:gs pos="0">
                <a:schemeClr val="accent1">
                  <a:lumMod val="75000"/>
                  <a:alpha val="56000"/>
                </a:schemeClr>
              </a:gs>
              <a:gs pos="100000">
                <a:srgbClr val="000000">
                  <a:alpha val="52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230721" y="-107390"/>
            <a:ext cx="3853890" cy="4068665"/>
          </a:xfrm>
          <a:prstGeom prst="rect">
            <a:avLst/>
          </a:prstGeom>
          <a:gradFill>
            <a:gsLst>
              <a:gs pos="0">
                <a:srgbClr val="000000">
                  <a:alpha val="34000"/>
                </a:srgbClr>
              </a:gs>
              <a:gs pos="96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robots in a warehouse&#10;&#10;Description automatically generated">
            <a:extLst>
              <a:ext uri="{FF2B5EF4-FFF2-40B4-BE49-F238E27FC236}">
                <a16:creationId xmlns:a16="http://schemas.microsoft.com/office/drawing/2014/main" id="{A03024E9-A9A5-1E66-1BCE-7125544D06EC}"/>
              </a:ext>
            </a:extLst>
          </p:cNvPr>
          <p:cNvPicPr>
            <a:picLocks noChangeAspect="1"/>
          </p:cNvPicPr>
          <p:nvPr/>
        </p:nvPicPr>
        <p:blipFill>
          <a:blip r:embed="rId2"/>
          <a:srcRect r="-3" b="-3"/>
          <a:stretch/>
        </p:blipFill>
        <p:spPr>
          <a:xfrm>
            <a:off x="6096000" y="1012536"/>
            <a:ext cx="4756162" cy="4756162"/>
          </a:xfrm>
          <a:custGeom>
            <a:avLst/>
            <a:gdLst/>
            <a:ahLst/>
            <a:cxnLst/>
            <a:rect l="l" t="t" r="r" b="b"/>
            <a:pathLst>
              <a:path w="5031136" h="5031136">
                <a:moveTo>
                  <a:pt x="2515568" y="0"/>
                </a:moveTo>
                <a:cubicBezTo>
                  <a:pt x="3904878" y="0"/>
                  <a:pt x="5031136" y="1126258"/>
                  <a:pt x="5031136" y="2515568"/>
                </a:cubicBezTo>
                <a:cubicBezTo>
                  <a:pt x="5031136" y="3904878"/>
                  <a:pt x="3904878" y="5031136"/>
                  <a:pt x="2515568" y="5031136"/>
                </a:cubicBezTo>
                <a:cubicBezTo>
                  <a:pt x="1126258" y="5031136"/>
                  <a:pt x="0" y="3904878"/>
                  <a:pt x="0" y="2515568"/>
                </a:cubicBezTo>
                <a:cubicBezTo>
                  <a:pt x="0" y="1126258"/>
                  <a:pt x="1126258" y="0"/>
                  <a:pt x="2515568" y="0"/>
                </a:cubicBezTo>
                <a:close/>
              </a:path>
            </a:pathLst>
          </a:custGeom>
        </p:spPr>
      </p:pic>
      <p:sp>
        <p:nvSpPr>
          <p:cNvPr id="4" name="Title 1">
            <a:extLst>
              <a:ext uri="{FF2B5EF4-FFF2-40B4-BE49-F238E27FC236}">
                <a16:creationId xmlns:a16="http://schemas.microsoft.com/office/drawing/2014/main" id="{2FC6DA29-3E6C-DA23-4A21-ED893DE50A88}"/>
              </a:ext>
            </a:extLst>
          </p:cNvPr>
          <p:cNvSpPr txBox="1">
            <a:spLocks/>
          </p:cNvSpPr>
          <p:nvPr/>
        </p:nvSpPr>
        <p:spPr>
          <a:xfrm>
            <a:off x="793898" y="2364143"/>
            <a:ext cx="4508204" cy="102647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dirty="0"/>
              <a:t>Easy!</a:t>
            </a:r>
            <a:br>
              <a:rPr lang="en-US" sz="6000" dirty="0"/>
            </a:br>
            <a:endParaRPr lang="en-US" sz="6000" dirty="0"/>
          </a:p>
        </p:txBody>
      </p:sp>
      <p:sp>
        <p:nvSpPr>
          <p:cNvPr id="6" name="Title 1">
            <a:extLst>
              <a:ext uri="{FF2B5EF4-FFF2-40B4-BE49-F238E27FC236}">
                <a16:creationId xmlns:a16="http://schemas.microsoft.com/office/drawing/2014/main" id="{A3D1AEDE-BD89-577F-FA53-3F5C2E91E63D}"/>
              </a:ext>
            </a:extLst>
          </p:cNvPr>
          <p:cNvSpPr txBox="1">
            <a:spLocks/>
          </p:cNvSpPr>
          <p:nvPr/>
        </p:nvSpPr>
        <p:spPr>
          <a:xfrm>
            <a:off x="793898" y="3920506"/>
            <a:ext cx="5113360" cy="240760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dirty="0"/>
              <a:t>“Let the robots do the work”</a:t>
            </a:r>
          </a:p>
        </p:txBody>
      </p:sp>
    </p:spTree>
    <p:extLst>
      <p:ext uri="{BB962C8B-B14F-4D97-AF65-F5344CB8AC3E}">
        <p14:creationId xmlns:p14="http://schemas.microsoft.com/office/powerpoint/2010/main" val="3388544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9336"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itle 1">
            <a:extLst>
              <a:ext uri="{FF2B5EF4-FFF2-40B4-BE49-F238E27FC236}">
                <a16:creationId xmlns:a16="http://schemas.microsoft.com/office/drawing/2014/main" id="{47CA79B7-027C-451D-B9D7-7C3B49F53D78}"/>
              </a:ext>
            </a:extLst>
          </p:cNvPr>
          <p:cNvSpPr>
            <a:spLocks noGrp="1"/>
          </p:cNvSpPr>
          <p:nvPr>
            <p:ph type="title"/>
          </p:nvPr>
        </p:nvSpPr>
        <p:spPr>
          <a:xfrm>
            <a:off x="723901" y="509587"/>
            <a:ext cx="7649239" cy="742951"/>
          </a:xfrm>
        </p:spPr>
        <p:txBody>
          <a:bodyPr vert="horz" lIns="91440" tIns="45720" rIns="91440" bIns="45720" rtlCol="0" anchor="ctr">
            <a:normAutofit/>
          </a:bodyPr>
          <a:lstStyle/>
          <a:p>
            <a:r>
              <a:rPr lang="en-US" sz="3600" kern="1200" dirty="0" err="1">
                <a:solidFill>
                  <a:schemeClr val="tx1"/>
                </a:solidFill>
                <a:latin typeface="+mj-lt"/>
                <a:ea typeface="+mj-ea"/>
                <a:cs typeface="+mj-cs"/>
              </a:rPr>
              <a:t>SuperVisionAI</a:t>
            </a:r>
            <a:r>
              <a:rPr lang="en-US" sz="3600" kern="1200" dirty="0">
                <a:solidFill>
                  <a:schemeClr val="tx1"/>
                </a:solidFill>
                <a:latin typeface="+mj-lt"/>
                <a:ea typeface="+mj-ea"/>
                <a:cs typeface="+mj-cs"/>
              </a:rPr>
              <a:t> – Six Stage Workflow</a:t>
            </a:r>
          </a:p>
        </p:txBody>
      </p:sp>
      <p:sp>
        <p:nvSpPr>
          <p:cNvPr id="14" name="Freeform: Shape 13">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7088" y="6277971"/>
            <a:ext cx="6884912"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45D26B2-DC8B-2BD6-842D-B99D2F31ED70}"/>
              </a:ext>
            </a:extLst>
          </p:cNvPr>
          <p:cNvPicPr>
            <a:picLocks noChangeAspect="1"/>
          </p:cNvPicPr>
          <p:nvPr/>
        </p:nvPicPr>
        <p:blipFill>
          <a:blip r:embed="rId3"/>
          <a:stretch>
            <a:fillRect/>
          </a:stretch>
        </p:blipFill>
        <p:spPr>
          <a:xfrm>
            <a:off x="1517407" y="1876423"/>
            <a:ext cx="9157186" cy="4281832"/>
          </a:xfrm>
          <a:prstGeom prst="rect">
            <a:avLst/>
          </a:prstGeom>
        </p:spPr>
      </p:pic>
    </p:spTree>
    <p:extLst>
      <p:ext uri="{BB962C8B-B14F-4D97-AF65-F5344CB8AC3E}">
        <p14:creationId xmlns:p14="http://schemas.microsoft.com/office/powerpoint/2010/main" val="2078581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1DC6ABD-215C-4EA8-A483-CEF5B99AB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9C6AE-4141-E08B-2735-AADD9DCEDAF0}"/>
              </a:ext>
            </a:extLst>
          </p:cNvPr>
          <p:cNvSpPr>
            <a:spLocks noGrp="1"/>
          </p:cNvSpPr>
          <p:nvPr>
            <p:ph type="title"/>
          </p:nvPr>
        </p:nvSpPr>
        <p:spPr>
          <a:xfrm>
            <a:off x="599609" y="679731"/>
            <a:ext cx="4171994" cy="1414883"/>
          </a:xfrm>
        </p:spPr>
        <p:txBody>
          <a:bodyPr vert="horz" lIns="91440" tIns="45720" rIns="91440" bIns="45720" rtlCol="0" anchor="b">
            <a:normAutofit fontScale="90000"/>
          </a:bodyPr>
          <a:lstStyle/>
          <a:p>
            <a:r>
              <a:rPr lang="en-US" sz="5100" kern="1200" dirty="0">
                <a:solidFill>
                  <a:schemeClr val="tx1"/>
                </a:solidFill>
                <a:latin typeface="+mj-lt"/>
                <a:ea typeface="+mj-ea"/>
                <a:cs typeface="+mj-cs"/>
              </a:rPr>
              <a:t>Stage 1 - Requirements</a:t>
            </a:r>
          </a:p>
        </p:txBody>
      </p:sp>
      <p:grpSp>
        <p:nvGrpSpPr>
          <p:cNvPr id="13" name="Group 12">
            <a:extLst>
              <a:ext uri="{FF2B5EF4-FFF2-40B4-BE49-F238E27FC236}">
                <a16:creationId xmlns:a16="http://schemas.microsoft.com/office/drawing/2014/main" id="{3AF6A671-C637-4547-85F4-51B6D18813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16432" y="1"/>
            <a:ext cx="2446384" cy="5777808"/>
            <a:chOff x="329184" y="1"/>
            <a:chExt cx="524256" cy="5777808"/>
          </a:xfrm>
        </p:grpSpPr>
        <p:cxnSp>
          <p:nvCxnSpPr>
            <p:cNvPr id="14" name="Straight Connector 13">
              <a:extLst>
                <a:ext uri="{FF2B5EF4-FFF2-40B4-BE49-F238E27FC236}">
                  <a16:creationId xmlns:a16="http://schemas.microsoft.com/office/drawing/2014/main" id="{C575CF26-3D3C-4C5A-A2B7-00432016EF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1208"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6598" y="269324"/>
            <a:ext cx="6116779" cy="620877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robot in a meeting&#10;&#10;Description automatically generated">
            <a:extLst>
              <a:ext uri="{FF2B5EF4-FFF2-40B4-BE49-F238E27FC236}">
                <a16:creationId xmlns:a16="http://schemas.microsoft.com/office/drawing/2014/main" id="{259122D4-A663-78B7-CE35-A2E2B43531E2}"/>
              </a:ext>
            </a:extLst>
          </p:cNvPr>
          <p:cNvPicPr>
            <a:picLocks noChangeAspect="1"/>
          </p:cNvPicPr>
          <p:nvPr/>
        </p:nvPicPr>
        <p:blipFill>
          <a:blip r:embed="rId3"/>
          <a:stretch>
            <a:fillRect/>
          </a:stretch>
        </p:blipFill>
        <p:spPr>
          <a:xfrm>
            <a:off x="5640572" y="569297"/>
            <a:ext cx="5608830" cy="5608830"/>
          </a:xfrm>
          <a:prstGeom prst="rect">
            <a:avLst/>
          </a:prstGeom>
        </p:spPr>
      </p:pic>
      <p:pic>
        <p:nvPicPr>
          <p:cNvPr id="9" name="Picture 8">
            <a:extLst>
              <a:ext uri="{FF2B5EF4-FFF2-40B4-BE49-F238E27FC236}">
                <a16:creationId xmlns:a16="http://schemas.microsoft.com/office/drawing/2014/main" id="{AAE50512-39D2-ACE3-5898-D5759D196509}"/>
              </a:ext>
            </a:extLst>
          </p:cNvPr>
          <p:cNvPicPr>
            <a:picLocks noChangeAspect="1"/>
          </p:cNvPicPr>
          <p:nvPr/>
        </p:nvPicPr>
        <p:blipFill>
          <a:blip r:embed="rId4"/>
          <a:stretch>
            <a:fillRect/>
          </a:stretch>
        </p:blipFill>
        <p:spPr>
          <a:xfrm>
            <a:off x="411540" y="2361111"/>
            <a:ext cx="1062115" cy="1544895"/>
          </a:xfrm>
          <a:prstGeom prst="rect">
            <a:avLst/>
          </a:prstGeom>
        </p:spPr>
      </p:pic>
      <p:pic>
        <p:nvPicPr>
          <p:cNvPr id="10" name="Picture 9">
            <a:extLst>
              <a:ext uri="{FF2B5EF4-FFF2-40B4-BE49-F238E27FC236}">
                <a16:creationId xmlns:a16="http://schemas.microsoft.com/office/drawing/2014/main" id="{C07872DD-918E-A3BF-7BD9-05AF77F80378}"/>
              </a:ext>
            </a:extLst>
          </p:cNvPr>
          <p:cNvPicPr>
            <a:picLocks noChangeAspect="1"/>
          </p:cNvPicPr>
          <p:nvPr/>
        </p:nvPicPr>
        <p:blipFill>
          <a:blip r:embed="rId5"/>
          <a:stretch>
            <a:fillRect/>
          </a:stretch>
        </p:blipFill>
        <p:spPr>
          <a:xfrm>
            <a:off x="429964" y="4649830"/>
            <a:ext cx="889000" cy="1117600"/>
          </a:xfrm>
          <a:prstGeom prst="rect">
            <a:avLst/>
          </a:prstGeom>
        </p:spPr>
      </p:pic>
      <p:sp>
        <p:nvSpPr>
          <p:cNvPr id="12" name="TextBox 11">
            <a:extLst>
              <a:ext uri="{FF2B5EF4-FFF2-40B4-BE49-F238E27FC236}">
                <a16:creationId xmlns:a16="http://schemas.microsoft.com/office/drawing/2014/main" id="{A89E2CDD-D89E-F176-EBB8-69C9AC79B3EC}"/>
              </a:ext>
            </a:extLst>
          </p:cNvPr>
          <p:cNvSpPr txBox="1"/>
          <p:nvPr/>
        </p:nvSpPr>
        <p:spPr>
          <a:xfrm>
            <a:off x="1422659" y="2487228"/>
            <a:ext cx="3888730" cy="1292662"/>
          </a:xfrm>
          <a:prstGeom prst="rect">
            <a:avLst/>
          </a:prstGeom>
          <a:noFill/>
        </p:spPr>
        <p:txBody>
          <a:bodyPr wrap="square" rtlCol="0">
            <a:spAutoFit/>
          </a:bodyPr>
          <a:lstStyle/>
          <a:p>
            <a:pPr marL="285750" indent="-285750">
              <a:buFont typeface="Arial" panose="020B0604020202020204" pitchFamily="34" charset="0"/>
              <a:buChar char="•"/>
            </a:pPr>
            <a:r>
              <a:rPr lang="en-US" sz="2600" dirty="0"/>
              <a:t>Provide Inputs</a:t>
            </a:r>
          </a:p>
          <a:p>
            <a:pPr marL="285750" indent="-285750">
              <a:buFont typeface="Arial" panose="020B0604020202020204" pitchFamily="34" charset="0"/>
              <a:buChar char="•"/>
            </a:pPr>
            <a:r>
              <a:rPr lang="en-US" sz="2600" dirty="0"/>
              <a:t>Minimal Updates</a:t>
            </a:r>
          </a:p>
          <a:p>
            <a:pPr marL="285750" indent="-285750">
              <a:buFont typeface="Arial" panose="020B0604020202020204" pitchFamily="34" charset="0"/>
              <a:buChar char="•"/>
            </a:pPr>
            <a:r>
              <a:rPr lang="en-US" sz="2600" dirty="0"/>
              <a:t>Quick Oversight</a:t>
            </a:r>
          </a:p>
        </p:txBody>
      </p:sp>
      <p:sp>
        <p:nvSpPr>
          <p:cNvPr id="16" name="TextBox 15">
            <a:extLst>
              <a:ext uri="{FF2B5EF4-FFF2-40B4-BE49-F238E27FC236}">
                <a16:creationId xmlns:a16="http://schemas.microsoft.com/office/drawing/2014/main" id="{9AE9DAE9-DB7C-2124-56AD-BEB01CB68A09}"/>
              </a:ext>
            </a:extLst>
          </p:cNvPr>
          <p:cNvSpPr txBox="1"/>
          <p:nvPr/>
        </p:nvSpPr>
        <p:spPr>
          <a:xfrm>
            <a:off x="1422659" y="4362245"/>
            <a:ext cx="3926139" cy="1692771"/>
          </a:xfrm>
          <a:prstGeom prst="rect">
            <a:avLst/>
          </a:prstGeom>
          <a:noFill/>
        </p:spPr>
        <p:txBody>
          <a:bodyPr wrap="square" rtlCol="0">
            <a:spAutoFit/>
          </a:bodyPr>
          <a:lstStyle/>
          <a:p>
            <a:pPr marL="285750" indent="-285750">
              <a:buFont typeface="Arial" panose="020B0604020202020204" pitchFamily="34" charset="0"/>
              <a:buChar char="•"/>
            </a:pPr>
            <a:r>
              <a:rPr lang="en-US" sz="2600" dirty="0"/>
              <a:t>Smart Analysis</a:t>
            </a:r>
          </a:p>
          <a:p>
            <a:pPr marL="285750" indent="-285750">
              <a:buFont typeface="Arial" panose="020B0604020202020204" pitchFamily="34" charset="0"/>
              <a:buChar char="•"/>
            </a:pPr>
            <a:r>
              <a:rPr lang="en-US" sz="2600" dirty="0"/>
              <a:t>Proactive Clarification</a:t>
            </a:r>
          </a:p>
          <a:p>
            <a:pPr marL="285750" indent="-285750">
              <a:buFont typeface="Arial" panose="020B0604020202020204" pitchFamily="34" charset="0"/>
              <a:buChar char="•"/>
            </a:pPr>
            <a:r>
              <a:rPr lang="en-US" sz="2600" dirty="0"/>
              <a:t>Efficient Organization</a:t>
            </a:r>
          </a:p>
          <a:p>
            <a:pPr marL="285750" indent="-285750">
              <a:buFont typeface="Arial" panose="020B0604020202020204" pitchFamily="34" charset="0"/>
              <a:buChar char="•"/>
            </a:pPr>
            <a:r>
              <a:rPr lang="en-US" sz="2600" dirty="0"/>
              <a:t>Continuous Refinement</a:t>
            </a:r>
          </a:p>
        </p:txBody>
      </p:sp>
    </p:spTree>
    <p:extLst>
      <p:ext uri="{BB962C8B-B14F-4D97-AF65-F5344CB8AC3E}">
        <p14:creationId xmlns:p14="http://schemas.microsoft.com/office/powerpoint/2010/main" val="1137271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1198E9-1EDC-0ED0-586B-CE77FAF3C24A}"/>
              </a:ext>
            </a:extLst>
          </p:cNvPr>
          <p:cNvSpPr>
            <a:spLocks noGrp="1"/>
          </p:cNvSpPr>
          <p:nvPr>
            <p:ph type="title"/>
          </p:nvPr>
        </p:nvSpPr>
        <p:spPr>
          <a:xfrm flipH="1">
            <a:off x="7097431" y="643468"/>
            <a:ext cx="4620584" cy="749398"/>
          </a:xfrm>
        </p:spPr>
        <p:txBody>
          <a:bodyPr vert="horz" lIns="91440" tIns="45720" rIns="91440" bIns="45720" rtlCol="0" anchor="b">
            <a:normAutofit/>
          </a:bodyPr>
          <a:lstStyle/>
          <a:p>
            <a:r>
              <a:rPr lang="en-US" dirty="0"/>
              <a:t>Stage 2 - Modeling</a:t>
            </a:r>
          </a:p>
        </p:txBody>
      </p:sp>
      <p:pic>
        <p:nvPicPr>
          <p:cNvPr id="6" name="Picture 5" descr="A robot standing in an office&#10;&#10;Description automatically generated">
            <a:extLst>
              <a:ext uri="{FF2B5EF4-FFF2-40B4-BE49-F238E27FC236}">
                <a16:creationId xmlns:a16="http://schemas.microsoft.com/office/drawing/2014/main" id="{ACB6AD63-0B88-FE7A-06B2-215A4825869A}"/>
              </a:ext>
            </a:extLst>
          </p:cNvPr>
          <p:cNvPicPr>
            <a:picLocks noChangeAspect="1"/>
          </p:cNvPicPr>
          <p:nvPr/>
        </p:nvPicPr>
        <p:blipFill>
          <a:blip r:embed="rId3"/>
          <a:srcRect l="3683" r="9370"/>
          <a:stretch/>
        </p:blipFill>
        <p:spPr>
          <a:xfrm flipH="1">
            <a:off x="0"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pic>
        <p:nvPicPr>
          <p:cNvPr id="7" name="Picture 6">
            <a:extLst>
              <a:ext uri="{FF2B5EF4-FFF2-40B4-BE49-F238E27FC236}">
                <a16:creationId xmlns:a16="http://schemas.microsoft.com/office/drawing/2014/main" id="{4DACBD45-C8FA-0FDD-A8CF-FC7EC1181DCA}"/>
              </a:ext>
            </a:extLst>
          </p:cNvPr>
          <p:cNvPicPr>
            <a:picLocks noChangeAspect="1"/>
          </p:cNvPicPr>
          <p:nvPr/>
        </p:nvPicPr>
        <p:blipFill>
          <a:blip r:embed="rId4"/>
          <a:stretch>
            <a:fillRect/>
          </a:stretch>
        </p:blipFill>
        <p:spPr>
          <a:xfrm>
            <a:off x="6190317" y="2013166"/>
            <a:ext cx="1062115" cy="1544895"/>
          </a:xfrm>
          <a:prstGeom prst="rect">
            <a:avLst/>
          </a:prstGeom>
        </p:spPr>
      </p:pic>
      <p:pic>
        <p:nvPicPr>
          <p:cNvPr id="9" name="Picture 8">
            <a:extLst>
              <a:ext uri="{FF2B5EF4-FFF2-40B4-BE49-F238E27FC236}">
                <a16:creationId xmlns:a16="http://schemas.microsoft.com/office/drawing/2014/main" id="{1DAAF7B4-5EAB-3FB1-67B8-05DF1B1AFD29}"/>
              </a:ext>
            </a:extLst>
          </p:cNvPr>
          <p:cNvPicPr>
            <a:picLocks noChangeAspect="1"/>
          </p:cNvPicPr>
          <p:nvPr/>
        </p:nvPicPr>
        <p:blipFill>
          <a:blip r:embed="rId5"/>
          <a:stretch>
            <a:fillRect/>
          </a:stretch>
        </p:blipFill>
        <p:spPr>
          <a:xfrm>
            <a:off x="6113797" y="4178361"/>
            <a:ext cx="889000" cy="1117600"/>
          </a:xfrm>
          <a:prstGeom prst="rect">
            <a:avLst/>
          </a:prstGeom>
        </p:spPr>
      </p:pic>
      <p:sp>
        <p:nvSpPr>
          <p:cNvPr id="12" name="TextBox 11">
            <a:extLst>
              <a:ext uri="{FF2B5EF4-FFF2-40B4-BE49-F238E27FC236}">
                <a16:creationId xmlns:a16="http://schemas.microsoft.com/office/drawing/2014/main" id="{13F1B59E-E1DF-CB32-7242-CD90BA37D769}"/>
              </a:ext>
            </a:extLst>
          </p:cNvPr>
          <p:cNvSpPr txBox="1"/>
          <p:nvPr/>
        </p:nvSpPr>
        <p:spPr>
          <a:xfrm>
            <a:off x="7153810" y="2308559"/>
            <a:ext cx="4075754" cy="954107"/>
          </a:xfrm>
          <a:prstGeom prst="rect">
            <a:avLst/>
          </a:prstGeom>
          <a:noFill/>
        </p:spPr>
        <p:txBody>
          <a:bodyPr wrap="square" rtlCol="0">
            <a:spAutoFit/>
          </a:bodyPr>
          <a:lstStyle/>
          <a:p>
            <a:pPr marL="285750" indent="-285750">
              <a:buFont typeface="Arial" panose="020B0604020202020204" pitchFamily="34" charset="0"/>
              <a:buChar char="•"/>
            </a:pPr>
            <a:r>
              <a:rPr lang="en-US" sz="2800" dirty="0"/>
              <a:t>Provide Setup Details</a:t>
            </a:r>
          </a:p>
          <a:p>
            <a:pPr marL="285750" indent="-285750">
              <a:buFont typeface="Arial" panose="020B0604020202020204" pitchFamily="34" charset="0"/>
              <a:buChar char="•"/>
            </a:pPr>
            <a:r>
              <a:rPr lang="en-US" sz="2800" dirty="0"/>
              <a:t>Guide the Process</a:t>
            </a:r>
          </a:p>
        </p:txBody>
      </p:sp>
      <p:sp>
        <p:nvSpPr>
          <p:cNvPr id="14" name="TextBox 13">
            <a:extLst>
              <a:ext uri="{FF2B5EF4-FFF2-40B4-BE49-F238E27FC236}">
                <a16:creationId xmlns:a16="http://schemas.microsoft.com/office/drawing/2014/main" id="{EC523E26-042B-F238-8AE0-67CF6292A714}"/>
              </a:ext>
            </a:extLst>
          </p:cNvPr>
          <p:cNvSpPr txBox="1"/>
          <p:nvPr/>
        </p:nvSpPr>
        <p:spPr>
          <a:xfrm>
            <a:off x="7153810" y="3863850"/>
            <a:ext cx="4701899"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t>Detailed Element Analysis</a:t>
            </a:r>
          </a:p>
          <a:p>
            <a:pPr marL="285750" indent="-285750">
              <a:buFont typeface="Arial" panose="020B0604020202020204" pitchFamily="34" charset="0"/>
              <a:buChar char="•"/>
            </a:pPr>
            <a:r>
              <a:rPr lang="en-US" sz="2800" dirty="0"/>
              <a:t>Automatic XPaths</a:t>
            </a:r>
          </a:p>
          <a:p>
            <a:pPr marL="285750" indent="-285750">
              <a:buFont typeface="Arial" panose="020B0604020202020204" pitchFamily="34" charset="0"/>
              <a:buChar char="•"/>
            </a:pPr>
            <a:r>
              <a:rPr lang="en-US" sz="2800" dirty="0"/>
              <a:t>Component Optimization</a:t>
            </a:r>
          </a:p>
          <a:p>
            <a:pPr marL="285750" indent="-285750">
              <a:buFont typeface="Arial" panose="020B0604020202020204" pitchFamily="34" charset="0"/>
              <a:buChar char="•"/>
            </a:pPr>
            <a:r>
              <a:rPr lang="en-US" sz="2800" dirty="0"/>
              <a:t>Domain-Enriched Modeling</a:t>
            </a:r>
          </a:p>
        </p:txBody>
      </p:sp>
    </p:spTree>
    <p:extLst>
      <p:ext uri="{BB962C8B-B14F-4D97-AF65-F5344CB8AC3E}">
        <p14:creationId xmlns:p14="http://schemas.microsoft.com/office/powerpoint/2010/main" val="1598374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FA0F79-FC5F-A3D3-BE15-352635D2800B}"/>
              </a:ext>
            </a:extLst>
          </p:cNvPr>
          <p:cNvSpPr>
            <a:spLocks noGrp="1"/>
          </p:cNvSpPr>
          <p:nvPr>
            <p:ph type="title"/>
          </p:nvPr>
        </p:nvSpPr>
        <p:spPr>
          <a:xfrm>
            <a:off x="6992096" y="320246"/>
            <a:ext cx="4714350" cy="1678675"/>
          </a:xfrm>
          <a:noFill/>
        </p:spPr>
        <p:txBody>
          <a:bodyPr vert="horz" lIns="91440" tIns="45720" rIns="91440" bIns="45720" rtlCol="0" anchor="b">
            <a:normAutofit fontScale="90000"/>
          </a:bodyPr>
          <a:lstStyle/>
          <a:p>
            <a:r>
              <a:rPr lang="en-US" sz="6000" dirty="0"/>
              <a:t>Step 3 – Code Generation</a:t>
            </a:r>
          </a:p>
        </p:txBody>
      </p:sp>
      <p:pic>
        <p:nvPicPr>
          <p:cNvPr id="6" name="Picture 5" descr="A robot sitting at a desk with multiple computer screens&#10;&#10;Description automatically generated">
            <a:extLst>
              <a:ext uri="{FF2B5EF4-FFF2-40B4-BE49-F238E27FC236}">
                <a16:creationId xmlns:a16="http://schemas.microsoft.com/office/drawing/2014/main" id="{2C360EBA-00D0-5C51-F263-648E3FA8A238}"/>
              </a:ext>
            </a:extLst>
          </p:cNvPr>
          <p:cNvPicPr>
            <a:picLocks noChangeAspect="1"/>
          </p:cNvPicPr>
          <p:nvPr/>
        </p:nvPicPr>
        <p:blipFill>
          <a:blip r:embed="rId3"/>
          <a:srcRect r="369"/>
          <a:stretch/>
        </p:blipFill>
        <p:spPr>
          <a:xfrm>
            <a:off x="1" y="10"/>
            <a:ext cx="6832674" cy="6857990"/>
          </a:xfrm>
          <a:custGeom>
            <a:avLst/>
            <a:gdLst/>
            <a:ahLst/>
            <a:cxnLst/>
            <a:rect l="l" t="t" r="r" b="b"/>
            <a:pathLst>
              <a:path w="6832674" h="6858000">
                <a:moveTo>
                  <a:pt x="0" y="0"/>
                </a:moveTo>
                <a:lnTo>
                  <a:pt x="6832674" y="0"/>
                </a:lnTo>
                <a:lnTo>
                  <a:pt x="6749707" y="183520"/>
                </a:lnTo>
                <a:cubicBezTo>
                  <a:pt x="6327787" y="1181050"/>
                  <a:pt x="6094475" y="2277779"/>
                  <a:pt x="6094475" y="3429000"/>
                </a:cubicBezTo>
                <a:cubicBezTo>
                  <a:pt x="6094475" y="4580222"/>
                  <a:pt x="6327787" y="5676950"/>
                  <a:pt x="6749707" y="6674481"/>
                </a:cubicBezTo>
                <a:lnTo>
                  <a:pt x="6832674" y="6858000"/>
                </a:lnTo>
                <a:lnTo>
                  <a:pt x="0" y="6858000"/>
                </a:lnTo>
                <a:close/>
              </a:path>
            </a:pathLst>
          </a:custGeom>
        </p:spPr>
      </p:pic>
      <p:pic>
        <p:nvPicPr>
          <p:cNvPr id="18" name="Picture 17">
            <a:extLst>
              <a:ext uri="{FF2B5EF4-FFF2-40B4-BE49-F238E27FC236}">
                <a16:creationId xmlns:a16="http://schemas.microsoft.com/office/drawing/2014/main" id="{436DAFF4-FE0C-B57D-35DD-F05A963E7340}"/>
              </a:ext>
            </a:extLst>
          </p:cNvPr>
          <p:cNvPicPr>
            <a:picLocks noChangeAspect="1"/>
          </p:cNvPicPr>
          <p:nvPr/>
        </p:nvPicPr>
        <p:blipFill>
          <a:blip r:embed="rId4"/>
          <a:stretch>
            <a:fillRect/>
          </a:stretch>
        </p:blipFill>
        <p:spPr>
          <a:xfrm>
            <a:off x="6442715" y="2098256"/>
            <a:ext cx="1062115" cy="1544895"/>
          </a:xfrm>
          <a:prstGeom prst="rect">
            <a:avLst/>
          </a:prstGeom>
        </p:spPr>
      </p:pic>
      <p:pic>
        <p:nvPicPr>
          <p:cNvPr id="20" name="Picture 19">
            <a:extLst>
              <a:ext uri="{FF2B5EF4-FFF2-40B4-BE49-F238E27FC236}">
                <a16:creationId xmlns:a16="http://schemas.microsoft.com/office/drawing/2014/main" id="{4675175B-50EA-F08B-DBDE-FA3B2DD10B58}"/>
              </a:ext>
            </a:extLst>
          </p:cNvPr>
          <p:cNvPicPr>
            <a:picLocks noChangeAspect="1"/>
          </p:cNvPicPr>
          <p:nvPr/>
        </p:nvPicPr>
        <p:blipFill>
          <a:blip r:embed="rId5"/>
          <a:stretch>
            <a:fillRect/>
          </a:stretch>
        </p:blipFill>
        <p:spPr>
          <a:xfrm>
            <a:off x="6497111" y="4003172"/>
            <a:ext cx="889000" cy="1117600"/>
          </a:xfrm>
          <a:prstGeom prst="rect">
            <a:avLst/>
          </a:prstGeom>
        </p:spPr>
      </p:pic>
      <p:sp>
        <p:nvSpPr>
          <p:cNvPr id="21" name="TextBox 20">
            <a:extLst>
              <a:ext uri="{FF2B5EF4-FFF2-40B4-BE49-F238E27FC236}">
                <a16:creationId xmlns:a16="http://schemas.microsoft.com/office/drawing/2014/main" id="{DD481C24-A86A-7829-8489-9F1011CB8694}"/>
              </a:ext>
            </a:extLst>
          </p:cNvPr>
          <p:cNvSpPr txBox="1"/>
          <p:nvPr/>
        </p:nvSpPr>
        <p:spPr>
          <a:xfrm>
            <a:off x="7386111" y="2642300"/>
            <a:ext cx="4075754" cy="492443"/>
          </a:xfrm>
          <a:prstGeom prst="rect">
            <a:avLst/>
          </a:prstGeom>
          <a:noFill/>
        </p:spPr>
        <p:txBody>
          <a:bodyPr wrap="square" rtlCol="0">
            <a:spAutoFit/>
          </a:bodyPr>
          <a:lstStyle/>
          <a:p>
            <a:pPr marL="285750" indent="-285750">
              <a:buFont typeface="Arial" panose="020B0604020202020204" pitchFamily="34" charset="0"/>
              <a:buChar char="•"/>
            </a:pPr>
            <a:r>
              <a:rPr lang="en-US" sz="2600" dirty="0"/>
              <a:t>Trigger Code Generation</a:t>
            </a:r>
          </a:p>
        </p:txBody>
      </p:sp>
      <p:sp>
        <p:nvSpPr>
          <p:cNvPr id="22" name="TextBox 21">
            <a:extLst>
              <a:ext uri="{FF2B5EF4-FFF2-40B4-BE49-F238E27FC236}">
                <a16:creationId xmlns:a16="http://schemas.microsoft.com/office/drawing/2014/main" id="{377AF56A-456C-A263-B1E1-A0018A7F80BE}"/>
              </a:ext>
            </a:extLst>
          </p:cNvPr>
          <p:cNvSpPr txBox="1"/>
          <p:nvPr/>
        </p:nvSpPr>
        <p:spPr>
          <a:xfrm>
            <a:off x="7386111" y="3678787"/>
            <a:ext cx="4692464" cy="1692771"/>
          </a:xfrm>
          <a:prstGeom prst="rect">
            <a:avLst/>
          </a:prstGeom>
          <a:noFill/>
        </p:spPr>
        <p:txBody>
          <a:bodyPr wrap="square" rtlCol="0">
            <a:spAutoFit/>
          </a:bodyPr>
          <a:lstStyle/>
          <a:p>
            <a:pPr marL="285750" indent="-285750">
              <a:buFont typeface="Arial" panose="020B0604020202020204" pitchFamily="34" charset="0"/>
              <a:buChar char="•"/>
            </a:pPr>
            <a:r>
              <a:rPr lang="en-US" sz="2600" dirty="0"/>
              <a:t>Seamless Code Creation</a:t>
            </a:r>
          </a:p>
          <a:p>
            <a:pPr marL="285750" indent="-285750">
              <a:buFont typeface="Arial" panose="020B0604020202020204" pitchFamily="34" charset="0"/>
              <a:buChar char="•"/>
            </a:pPr>
            <a:r>
              <a:rPr lang="en-US" sz="2600" dirty="0"/>
              <a:t>Intelligent Structuring</a:t>
            </a:r>
          </a:p>
          <a:p>
            <a:pPr marL="285750" indent="-285750">
              <a:buFont typeface="Arial" panose="020B0604020202020204" pitchFamily="34" charset="0"/>
              <a:buChar char="•"/>
            </a:pPr>
            <a:r>
              <a:rPr lang="en-US" sz="2600" dirty="0"/>
              <a:t>Domain-Specific Adaptations</a:t>
            </a:r>
          </a:p>
          <a:p>
            <a:pPr marL="285750" indent="-285750">
              <a:buFont typeface="Arial" panose="020B0604020202020204" pitchFamily="34" charset="0"/>
              <a:buChar char="•"/>
            </a:pPr>
            <a:r>
              <a:rPr lang="en-US" sz="2600" dirty="0"/>
              <a:t>Auto Documentation</a:t>
            </a:r>
          </a:p>
        </p:txBody>
      </p:sp>
    </p:spTree>
    <p:extLst>
      <p:ext uri="{BB962C8B-B14F-4D97-AF65-F5344CB8AC3E}">
        <p14:creationId xmlns:p14="http://schemas.microsoft.com/office/powerpoint/2010/main" val="918926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46902</TotalTime>
  <Words>1429</Words>
  <Application>Microsoft Macintosh PowerPoint</Application>
  <PresentationFormat>Widescreen</PresentationFormat>
  <Paragraphs>166</Paragraphs>
  <Slides>15</Slides>
  <Notes>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Aptos</vt:lpstr>
      <vt:lpstr>Aptos Display</vt:lpstr>
      <vt:lpstr>Arial</vt:lpstr>
      <vt:lpstr>Calibri</vt:lpstr>
      <vt:lpstr>Freestyle Script</vt:lpstr>
      <vt:lpstr>Office Theme</vt:lpstr>
      <vt:lpstr>SuperVision AI</vt:lpstr>
      <vt:lpstr>PowerPoint Presentation</vt:lpstr>
      <vt:lpstr>Automated Testing Pain Points</vt:lpstr>
      <vt:lpstr>SuperVisionAI Aspirations</vt:lpstr>
      <vt:lpstr>But how?</vt:lpstr>
      <vt:lpstr>SuperVisionAI – Six Stage Workflow</vt:lpstr>
      <vt:lpstr>Stage 1 - Requirements</vt:lpstr>
      <vt:lpstr>Stage 2 - Modeling</vt:lpstr>
      <vt:lpstr>Step 3 – Code Generation</vt:lpstr>
      <vt:lpstr>Stage 4 – Test Development</vt:lpstr>
      <vt:lpstr>Stage 5 – Test Generation</vt:lpstr>
      <vt:lpstr>Stage 6 - Analysis</vt:lpstr>
      <vt:lpstr>Our Ambition</vt:lpstr>
      <vt:lpstr>PowerPoint Presentation</vt:lpstr>
      <vt:lpstr>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 Brush</dc:creator>
  <cp:lastModifiedBy>John Brush</cp:lastModifiedBy>
  <cp:revision>36</cp:revision>
  <dcterms:created xsi:type="dcterms:W3CDTF">2024-05-23T11:33:08Z</dcterms:created>
  <dcterms:modified xsi:type="dcterms:W3CDTF">2024-08-25T22:35:52Z</dcterms:modified>
</cp:coreProperties>
</file>

<file path=docProps/thumbnail.jpeg>
</file>